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7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3"/>
  </p:notesMasterIdLst>
  <p:sldIdLst>
    <p:sldId id="295" r:id="rId2"/>
    <p:sldId id="257" r:id="rId3"/>
    <p:sldId id="297" r:id="rId4"/>
    <p:sldId id="318" r:id="rId5"/>
    <p:sldId id="320" r:id="rId6"/>
    <p:sldId id="300" r:id="rId7"/>
    <p:sldId id="298" r:id="rId8"/>
    <p:sldId id="299" r:id="rId9"/>
    <p:sldId id="301" r:id="rId10"/>
    <p:sldId id="302" r:id="rId11"/>
    <p:sldId id="303" r:id="rId12"/>
    <p:sldId id="304" r:id="rId13"/>
    <p:sldId id="310" r:id="rId14"/>
    <p:sldId id="322" r:id="rId15"/>
    <p:sldId id="323" r:id="rId16"/>
    <p:sldId id="326" r:id="rId17"/>
    <p:sldId id="324" r:id="rId18"/>
    <p:sldId id="327" r:id="rId19"/>
    <p:sldId id="328" r:id="rId20"/>
    <p:sldId id="329" r:id="rId21"/>
    <p:sldId id="332" r:id="rId22"/>
    <p:sldId id="305" r:id="rId23"/>
    <p:sldId id="307" r:id="rId24"/>
    <p:sldId id="306" r:id="rId25"/>
    <p:sldId id="308" r:id="rId26"/>
    <p:sldId id="309" r:id="rId27"/>
    <p:sldId id="312" r:id="rId28"/>
    <p:sldId id="315" r:id="rId29"/>
    <p:sldId id="348" r:id="rId30"/>
    <p:sldId id="350" r:id="rId31"/>
    <p:sldId id="351" r:id="rId32"/>
    <p:sldId id="335" r:id="rId33"/>
    <p:sldId id="336" r:id="rId34"/>
    <p:sldId id="357" r:id="rId35"/>
    <p:sldId id="346" r:id="rId36"/>
    <p:sldId id="334" r:id="rId37"/>
    <p:sldId id="339" r:id="rId38"/>
    <p:sldId id="341" r:id="rId39"/>
    <p:sldId id="342" r:id="rId40"/>
    <p:sldId id="360" r:id="rId41"/>
    <p:sldId id="349" r:id="rId42"/>
    <p:sldId id="359" r:id="rId43"/>
    <p:sldId id="347" r:id="rId44"/>
    <p:sldId id="352" r:id="rId45"/>
    <p:sldId id="361" r:id="rId46"/>
    <p:sldId id="353" r:id="rId47"/>
    <p:sldId id="362" r:id="rId48"/>
    <p:sldId id="354" r:id="rId49"/>
    <p:sldId id="363" r:id="rId50"/>
    <p:sldId id="364" r:id="rId51"/>
    <p:sldId id="356" r:id="rId52"/>
    <p:sldId id="344" r:id="rId53"/>
    <p:sldId id="345" r:id="rId54"/>
    <p:sldId id="313" r:id="rId55"/>
    <p:sldId id="316" r:id="rId56"/>
    <p:sldId id="317" r:id="rId57"/>
    <p:sldId id="314" r:id="rId58"/>
    <p:sldId id="321" r:id="rId59"/>
    <p:sldId id="319" r:id="rId60"/>
    <p:sldId id="331" r:id="rId61"/>
    <p:sldId id="358" r:id="rId62"/>
  </p:sldIdLst>
  <p:sldSz cx="9144000" cy="5143500" type="screen16x9"/>
  <p:notesSz cx="6858000" cy="9144000"/>
  <p:embeddedFontLst>
    <p:embeddedFont>
      <p:font typeface="Malgun Gothic" panose="020B0503020000020004" pitchFamily="50" charset="-127"/>
      <p:regular r:id="rId64"/>
      <p:bold r:id="rId65"/>
    </p:embeddedFont>
    <p:embeddedFont>
      <p:font typeface="나눔고딕 ExtraBold" panose="020D0904000000000000" pitchFamily="50" charset="-127"/>
      <p:bold r:id="rId66"/>
    </p:embeddedFont>
    <p:embeddedFont>
      <p:font typeface="나눔바른고딕" panose="020B0603020101020101" pitchFamily="50" charset="-127"/>
      <p:regular r:id="rId67"/>
      <p:bold r:id="rId68"/>
    </p:embeddedFont>
    <p:embeddedFont>
      <p:font typeface="나눔바른고딕 Light" panose="020B0603020101020101" pitchFamily="50" charset="-127"/>
      <p:regular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ADFB"/>
    <a:srgbClr val="1466EE"/>
    <a:srgbClr val="BB11CC"/>
    <a:srgbClr val="093C92"/>
    <a:srgbClr val="980A87"/>
    <a:srgbClr val="04020E"/>
    <a:srgbClr val="3496D6"/>
    <a:srgbClr val="040532"/>
    <a:srgbClr val="020318"/>
    <a:srgbClr val="0607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9C89256-29B3-4EA4-B57A-711DEC67025E}">
  <a:tblStyle styleId="{79C89256-29B3-4EA4-B57A-711DEC6702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235BDDB-E85A-42C1-BEB4-F89314075C6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6" autoAdjust="0"/>
    <p:restoredTop sz="91627" autoAdjust="0"/>
  </p:normalViewPr>
  <p:slideViewPr>
    <p:cSldViewPr snapToGrid="0">
      <p:cViewPr varScale="1">
        <p:scale>
          <a:sx n="79" d="100"/>
          <a:sy n="79" d="100"/>
        </p:scale>
        <p:origin x="102" y="10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46ADF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defRPr>
            </a:pPr>
            <a:r>
              <a:rPr lang="ko-KR" altLang="en-US" sz="160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가짜뉴스를 접해본 경험</a:t>
            </a:r>
            <a:r>
              <a:rPr lang="en-US" altLang="ko-KR" sz="160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46ADFB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가짜뉴스를 접해본 경험(%)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46ADF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A35-4AB2-AE43-91076869A9FF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BA35-4AB2-AE43-91076869A9FF}"/>
              </c:ext>
            </c:extLst>
          </c:dPt>
          <c:dLbls>
            <c:dLbl>
              <c:idx val="0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A35-4AB2-AE43-91076869A9F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rgbClr val="00206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있다</c:v>
                </c:pt>
                <c:pt idx="1">
                  <c:v>없다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92.4</c:v>
                </c:pt>
                <c:pt idx="1">
                  <c:v>7.6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35-4AB2-AE43-91076869A9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46ADF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defRPr>
            </a:pPr>
            <a:r>
              <a:rPr lang="ko-KR" altLang="en-US" sz="160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가짜뉴스를</a:t>
            </a:r>
            <a:r>
              <a:rPr lang="ko-KR" altLang="en-US" sz="1600" baseline="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통해 잘못된 정보를 습득한 경험</a:t>
            </a:r>
            <a:r>
              <a:rPr lang="en-US" altLang="ko-KR" sz="160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46ADFB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가짜뉴스를 접해본 경험(%)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46ADF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984-40B2-80A0-B324381FB982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984-40B2-80A0-B324381FB982}"/>
              </c:ext>
            </c:extLst>
          </c:dPt>
          <c:dLbls>
            <c:dLbl>
              <c:idx val="0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984-40B2-80A0-B324381FB98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rgbClr val="00206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있다</c:v>
                </c:pt>
                <c:pt idx="1">
                  <c:v>없다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85.7</c:v>
                </c:pt>
                <c:pt idx="1">
                  <c:v>14.3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984-40B2-80A0-B324381FB9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pP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뉴스를 읽을때</a:t>
            </a: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언론사와 관계없이 읽은 뉴스에 보도된 사실을 믿는 편이다</a:t>
            </a: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뉴스를 읽을때, 언론사와 관계없이 읽은 뉴스에 보도된 사실을 믿는 편이다(%)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그렇다</c:v>
                </c:pt>
                <c:pt idx="1">
                  <c:v>약간 그렇다</c:v>
                </c:pt>
                <c:pt idx="2">
                  <c:v>아니다</c:v>
                </c:pt>
                <c:pt idx="3">
                  <c:v>전혀 아니다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13.3</c:v>
                </c:pt>
                <c:pt idx="1">
                  <c:v>45.7</c:v>
                </c:pt>
                <c:pt idx="2">
                  <c:v>31.4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6B-4F4E-9F67-9048376ED3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54190272"/>
        <c:axId val="754190632"/>
      </c:barChart>
      <c:catAx>
        <c:axId val="7541902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pPr>
            <a:endParaRPr lang="ko-KR"/>
          </a:p>
        </c:txPr>
        <c:crossAx val="754190632"/>
        <c:crosses val="autoZero"/>
        <c:auto val="1"/>
        <c:lblAlgn val="ctr"/>
        <c:lblOffset val="100"/>
        <c:noMultiLvlLbl val="0"/>
      </c:catAx>
      <c:valAx>
        <c:axId val="7541906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pPr>
            <a:endParaRPr lang="ko-KR"/>
          </a:p>
        </c:txPr>
        <c:crossAx val="754190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pP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가짜뉴스 때문에 다른 뉴스를 볼 때도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defRPr sz="14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pP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정보가 의심된다</a:t>
            </a: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뉴스를 읽을때, 언론사와 관계없이 읽은 뉴스에 보도된 사실을 믿는 편이다(%)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그렇다</c:v>
                </c:pt>
                <c:pt idx="1">
                  <c:v>아니다</c:v>
                </c:pt>
                <c:pt idx="2">
                  <c:v>잘 모르겠다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70</c:v>
                </c:pt>
                <c:pt idx="1">
                  <c:v>15</c:v>
                </c:pt>
                <c:pt idx="2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0B-4475-AA95-83B37F4AF3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54190272"/>
        <c:axId val="754190632"/>
      </c:barChart>
      <c:catAx>
        <c:axId val="7541902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pPr>
            <a:endParaRPr lang="ko-KR"/>
          </a:p>
        </c:txPr>
        <c:crossAx val="754190632"/>
        <c:crosses val="autoZero"/>
        <c:auto val="1"/>
        <c:lblAlgn val="ctr"/>
        <c:lblOffset val="100"/>
        <c:noMultiLvlLbl val="0"/>
      </c:catAx>
      <c:valAx>
        <c:axId val="7541906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pPr>
            <a:endParaRPr lang="ko-KR"/>
          </a:p>
        </c:txPr>
        <c:crossAx val="754190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-150" baseline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pPr>
            <a:r>
              <a:rPr lang="ko-KR" sz="1600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국내 가짜정보 우려 플랫폼 </a:t>
            </a:r>
            <a:r>
              <a:rPr lang="en-US" sz="1600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sz="1600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 </a:t>
            </a:r>
            <a:r>
              <a:rPr lang="en-US" sz="1600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sz="1600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유튜브</a:t>
            </a:r>
            <a:r>
              <a:rPr lang="en-US" sz="1600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endParaRPr lang="ko-KR" sz="1600" spc="-150" dirty="0">
              <a:solidFill>
                <a:srgbClr val="46ADF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-150" baseline="0">
              <a:solidFill>
                <a:srgbClr val="46ADFB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한국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BB11C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37E-4761-8D46-C5E89C3419AA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rgbClr val="00206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+mn-cs"/>
                    </a:defRPr>
                  </a:pPr>
                  <a:endParaRPr lang="ko-KR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D37E-4761-8D46-C5E89C3419A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유튜브</c:v>
                </c:pt>
                <c:pt idx="1">
                  <c:v>페이스북</c:v>
                </c:pt>
                <c:pt idx="2">
                  <c:v>메신저</c:v>
                </c:pt>
                <c:pt idx="3">
                  <c:v>트위터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31</c:v>
                </c:pt>
                <c:pt idx="1">
                  <c:v>10</c:v>
                </c:pt>
                <c:pt idx="2">
                  <c:v>7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37E-4761-8D46-C5E89C3419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전세계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유튜브</c:v>
                </c:pt>
                <c:pt idx="1">
                  <c:v>페이스북</c:v>
                </c:pt>
                <c:pt idx="2">
                  <c:v>메신저</c:v>
                </c:pt>
                <c:pt idx="3">
                  <c:v>트위터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6</c:v>
                </c:pt>
                <c:pt idx="1">
                  <c:v>29</c:v>
                </c:pt>
                <c:pt idx="2">
                  <c:v>14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37E-4761-8D46-C5E89C3419AA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581625040"/>
        <c:axId val="581625400"/>
      </c:barChart>
      <c:catAx>
        <c:axId val="5816250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81625400"/>
        <c:crosses val="autoZero"/>
        <c:auto val="1"/>
        <c:lblAlgn val="ctr"/>
        <c:lblOffset val="100"/>
        <c:noMultiLvlLbl val="0"/>
      </c:catAx>
      <c:valAx>
        <c:axId val="5816254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816250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sz="160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가짜뉴스 </a:t>
            </a:r>
            <a:r>
              <a:rPr lang="en-US" sz="160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  <a:r>
              <a:rPr lang="ko-KR" sz="160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심각하다</a:t>
            </a:r>
            <a:r>
              <a:rPr lang="en-US" sz="160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"(</a:t>
            </a:r>
            <a:r>
              <a:rPr lang="ko-KR" sz="160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일반국민</a:t>
            </a:r>
            <a:r>
              <a:rPr lang="en-US" sz="160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)(%)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가짜뉴스 "심각하다"(일반국민)(%)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46ADF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61E-4990-9CB3-0A28561D86C5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B61E-4990-9CB3-0A28561D86C5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00206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B61E-4990-9CB3-0A28561D86C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rgbClr val="00206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심각하다</c:v>
                </c:pt>
                <c:pt idx="1">
                  <c:v>심각하지않다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8.9</c:v>
                </c:pt>
                <c:pt idx="1">
                  <c:v>1.1000000000000001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1E-4990-9CB3-0A28561D86C5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3464578563553609"/>
          <c:y val="0.4822964030185688"/>
          <c:w val="0.25866269419067389"/>
          <c:h val="0.1670707496765268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60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가짜뉴스에 속은 경험 </a:t>
            </a:r>
            <a:r>
              <a:rPr lang="en-US" altLang="ko-KR" sz="160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  <a:r>
              <a:rPr lang="ko-KR" altLang="en-US" sz="160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있다</a:t>
            </a:r>
            <a:r>
              <a:rPr lang="en-US" altLang="ko-KR" sz="160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"(%)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가짜뉴스에 속은 경험 "있다"(%)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46ADF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A36-4C83-B75A-DA366BF1C861}"/>
              </c:ext>
            </c:extLst>
          </c:dPt>
          <c:dPt>
            <c:idx val="1"/>
            <c:invertIfNegative val="0"/>
            <c:bubble3D val="0"/>
            <c:spPr>
              <a:solidFill>
                <a:srgbClr val="BB11C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A36-4C83-B75A-DA366BF1C861}"/>
              </c:ext>
            </c:extLst>
          </c:dPt>
          <c:dPt>
            <c:idx val="2"/>
            <c:invertIfNegative val="0"/>
            <c:bubble3D val="0"/>
            <c:spPr>
              <a:solidFill>
                <a:srgbClr val="46ADF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A36-4C83-B75A-DA366BF1C861}"/>
              </c:ext>
            </c:extLst>
          </c:dPt>
          <c:dPt>
            <c:idx val="3"/>
            <c:invertIfNegative val="0"/>
            <c:bubble3D val="0"/>
            <c:spPr>
              <a:solidFill>
                <a:srgbClr val="46ADF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3A36-4C83-B75A-DA366BF1C86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rgbClr val="00206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세계 평균</c:v>
                </c:pt>
                <c:pt idx="1">
                  <c:v>한국</c:v>
                </c:pt>
                <c:pt idx="2">
                  <c:v>미국</c:v>
                </c:pt>
                <c:pt idx="3">
                  <c:v>일본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85</c:v>
                </c:pt>
                <c:pt idx="1">
                  <c:v>85</c:v>
                </c:pt>
                <c:pt idx="2">
                  <c:v>84</c:v>
                </c:pt>
                <c:pt idx="3">
                  <c:v>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36-4C83-B75A-DA366BF1C8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40"/>
        <c:axId val="629991752"/>
        <c:axId val="629989592"/>
      </c:barChart>
      <c:catAx>
        <c:axId val="629991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29989592"/>
        <c:crosses val="autoZero"/>
        <c:auto val="1"/>
        <c:lblAlgn val="ctr"/>
        <c:lblOffset val="100"/>
        <c:noMultiLvlLbl val="0"/>
      </c:catAx>
      <c:valAx>
        <c:axId val="629989592"/>
        <c:scaling>
          <c:orientation val="minMax"/>
          <c:max val="85"/>
          <c:min val="50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6299917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solidFill>
                  <a:schemeClr val="dk1"/>
                </a:solidFill>
              </a:rPr>
              <a:t>안녕하세요 ‘3조 발버둥 쳐보죠’ 입니다.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solidFill>
                  <a:schemeClr val="dk1"/>
                </a:solidFill>
              </a:rPr>
              <a:t>저희는 ‘ </a:t>
            </a:r>
            <a:r>
              <a:rPr lang="ko" dirty="0">
                <a:solidFill>
                  <a:schemeClr val="dk1"/>
                </a:solidFill>
                <a:highlight>
                  <a:srgbClr val="FFFF00"/>
                </a:highlight>
              </a:rPr>
              <a:t>주제 ~~~~</a:t>
            </a:r>
            <a:r>
              <a:rPr lang="ko" dirty="0">
                <a:solidFill>
                  <a:schemeClr val="dk1"/>
                </a:solidFill>
              </a:rPr>
              <a:t>’를 맡게 되었습니다.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solidFill>
                  <a:schemeClr val="dk1"/>
                </a:solidFill>
              </a:rPr>
              <a:t>자연어 처리를 통해서 가짜뉴스와 진짜뉴스를 판별하는 AI 어시스턴스 시스템을 만들어보기 위해 다음과 같은 주제를 정했으며,  팀명은 아직 미숙한 저희가 어떻게든 힘내서 해보자는 의미로 ‘발버둥 쳐보죠’라고 정했습니다.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dirty="0">
                <a:solidFill>
                  <a:schemeClr val="dk1"/>
                </a:solidFill>
              </a:rPr>
              <a:t> 발표를 시작하겠습니다.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1258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발표 순서는 먼저 프로젝트 개요- 기획 배경을 설명드리고, 프로젝트 진행순서를 다이어그램을 통해 알려드리겠습니다.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다음으로 저희가 진행했던 프로젝트 내용과, 결과 및 결론, 후기 순으로 발표를 진행하겠습니다.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3207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1890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발표 순서는 먼저 프로젝트 개요- 기획 배경을 설명드리고, 프로젝트 진행순서를 다이어그램을 통해 알려드리겠습니다.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다음으로 저희가 진행했던 프로젝트 내용과, 결과 및 결론, 후기 순으로 발표를 진행하겠습니다.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882126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82351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6152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03088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91856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68590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1. </a:t>
            </a:r>
            <a:r>
              <a:rPr lang="en-US" altLang="ko-KR" sz="1800" b="1" i="0" u="none" strike="noStrike" dirty="0" err="1">
                <a:solidFill>
                  <a:srgbClr val="262930"/>
                </a:solidFill>
                <a:effectLst/>
                <a:latin typeface="Arial" panose="020B0604020202020204" pitchFamily="34" charset="0"/>
              </a:rPr>
              <a:t>EleutherAI</a:t>
            </a:r>
            <a:r>
              <a:rPr lang="en-US" altLang="ko-KR" sz="1800" b="1" i="0" u="none" strike="noStrike" dirty="0">
                <a:solidFill>
                  <a:srgbClr val="262930"/>
                </a:solidFill>
                <a:effectLst/>
                <a:latin typeface="Arial" panose="020B0604020202020204" pitchFamily="34" charset="0"/>
              </a:rPr>
              <a:t>/Polyglot-Ko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</a:rPr>
            </a:br>
            <a:r>
              <a:rPr lang="en-US" altLang="ko-KR" sz="1800" b="0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Polyglot</a:t>
            </a:r>
            <a:r>
              <a:rPr lang="ko-KR" altLang="en-US" sz="1800" b="0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은 비영리 </a:t>
            </a:r>
            <a:r>
              <a:rPr lang="en-US" altLang="ko-KR" sz="1800" b="0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AI </a:t>
            </a:r>
            <a:r>
              <a:rPr lang="ko-KR" altLang="en-US" sz="1800" b="0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연구단체인 </a:t>
            </a:r>
            <a:r>
              <a:rPr lang="en-US" altLang="ko-KR" sz="1800" b="0" i="0" u="none" strike="noStrike" dirty="0" err="1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EleutherAI</a:t>
            </a:r>
            <a:r>
              <a:rPr lang="ko-KR" altLang="en-US" sz="1800" b="0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에서 개발한 </a:t>
            </a:r>
            <a:r>
              <a:rPr lang="en-US" altLang="ko-KR" sz="1800" b="0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GPT-</a:t>
            </a:r>
            <a:r>
              <a:rPr lang="en-US" altLang="ko-KR" sz="1800" b="0" i="0" u="none" strike="noStrike" dirty="0" err="1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NeoX</a:t>
            </a:r>
            <a:r>
              <a:rPr lang="en-US" altLang="ko-KR" sz="1800" b="0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800" b="0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기반의 다국적 언어 </a:t>
            </a:r>
            <a:r>
              <a:rPr lang="en-US" altLang="ko-KR" sz="1800" b="1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pretrained </a:t>
            </a:r>
            <a:r>
              <a:rPr lang="ko-KR" altLang="en-US" sz="1800" b="1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모델</a:t>
            </a:r>
            <a:r>
              <a:rPr lang="ko-KR" altLang="en-US" sz="1800" b="0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입니다</a:t>
            </a:r>
            <a:r>
              <a:rPr lang="en-US" altLang="ko-KR" sz="1800" b="0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 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그 중에서 한국어 데이터로 </a:t>
            </a:r>
            <a:r>
              <a:rPr lang="ko-KR" altLang="en-US" sz="1800" b="0" i="0" u="none" strike="noStrike" dirty="0" err="1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사전학습된</a:t>
            </a:r>
            <a:r>
              <a:rPr lang="ko-KR" altLang="en-US" sz="1800" b="0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800" b="1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Polyglot-ko</a:t>
            </a:r>
            <a:r>
              <a:rPr lang="ko-KR" altLang="en-US" sz="1800" b="1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모델</a:t>
            </a:r>
            <a:r>
              <a:rPr lang="ko-KR" altLang="en-US" sz="1800" b="0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은 </a:t>
            </a:r>
            <a:r>
              <a:rPr lang="en-US" altLang="ko-KR" sz="1800" b="0" i="0" u="none" strike="noStrike" dirty="0" err="1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TUNiB</a:t>
            </a:r>
            <a:r>
              <a:rPr lang="ko-KR" altLang="en-US" sz="1800" b="0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에서 수집한 </a:t>
            </a:r>
            <a:r>
              <a:rPr lang="en-US" altLang="ko-KR" sz="1800" b="0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1.2TB</a:t>
            </a:r>
            <a:r>
              <a:rPr lang="ko-KR" altLang="en-US" sz="1800" b="0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의 한국어 데이터를 다양한 방식의 전처리를 거쳐 가공한 뒤 </a:t>
            </a:r>
            <a:r>
              <a:rPr lang="ko-KR" altLang="en-US" sz="1800" b="0" i="0" u="none" strike="noStrike" dirty="0" err="1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사전학습된</a:t>
            </a:r>
            <a:r>
              <a:rPr lang="ko-KR" altLang="en-US" sz="1800" b="0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800" b="1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한국어 언어 모델</a:t>
            </a:r>
            <a:r>
              <a:rPr lang="ko-KR" altLang="en-US" sz="1800" b="0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입니다</a:t>
            </a:r>
            <a:r>
              <a:rPr lang="en-US" altLang="ko-KR" sz="1800" b="0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br>
              <a:rPr lang="ko-KR" altLang="en-US" b="0" dirty="0">
                <a:effectLst/>
              </a:rPr>
            </a:br>
            <a:r>
              <a:rPr lang="en-US" altLang="ko-KR" sz="1800" b="0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Polyglot</a:t>
            </a:r>
            <a:r>
              <a:rPr lang="ko-KR" altLang="en-US" sz="1800" b="0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은 </a:t>
            </a:r>
            <a:r>
              <a:rPr lang="en-US" altLang="ko-KR" sz="1800" b="0" i="0" u="none" strike="noStrike" dirty="0" err="1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Koalpaca</a:t>
            </a:r>
            <a:r>
              <a:rPr lang="ko-KR" altLang="en-US" sz="1800" b="0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모델의 </a:t>
            </a:r>
            <a:r>
              <a:rPr lang="en-US" altLang="ko-KR" sz="1800" b="0" i="0" u="none" strike="noStrike" dirty="0">
                <a:solidFill>
                  <a:srgbClr val="262930"/>
                </a:solidFill>
                <a:effectLst/>
                <a:latin typeface="Arial" panose="020B0604020202020204" pitchFamily="34" charset="0"/>
              </a:rPr>
              <a:t>Backbone Model</a:t>
            </a:r>
            <a:r>
              <a:rPr lang="ko-KR" altLang="en-US" sz="1800" b="0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 모델</a:t>
            </a:r>
            <a:endParaRPr lang="ko-KR" altLang="en-US" sz="18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</a:rPr>
            </a:br>
            <a:br>
              <a:rPr lang="ko-KR" altLang="en-US" b="0" dirty="0">
                <a:effectLst/>
              </a:rPr>
            </a:br>
            <a:br>
              <a:rPr lang="ko-KR" altLang="en-US" b="0" dirty="0">
                <a:effectLst/>
              </a:rPr>
            </a:br>
            <a:br>
              <a:rPr lang="ko-KR" altLang="en-US" b="0" dirty="0">
                <a:effectLst/>
              </a:rPr>
            </a:br>
            <a:br>
              <a:rPr lang="ko-KR" altLang="en-US" b="0" dirty="0">
                <a:effectLst/>
              </a:rPr>
            </a:br>
            <a:r>
              <a:rPr lang="en-US" altLang="ko-KR" sz="1800" b="1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2. </a:t>
            </a:r>
            <a:r>
              <a:rPr lang="ko-KR" altLang="en-US" sz="1800" b="1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라마</a:t>
            </a:r>
            <a:r>
              <a:rPr lang="en-US" altLang="ko-KR" sz="1800" b="1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US" altLang="ko-KR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LLaMA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모델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</a:rPr>
            </a:br>
            <a:r>
              <a:rPr lang="en-US" altLang="ko-KR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ko-KR" altLang="en-US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메타</a:t>
            </a:r>
            <a:r>
              <a:rPr lang="en-US" altLang="ko-KR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AI (</a:t>
            </a:r>
            <a:r>
              <a:rPr lang="ko-KR" altLang="en-US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페이스북</a:t>
            </a:r>
            <a:r>
              <a:rPr lang="en-US" altLang="ko-KR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ko-KR" altLang="en-US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에서 개발된 모델 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i="0" u="none" strike="noStrike" dirty="0" err="1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LLaMA</a:t>
            </a:r>
            <a:r>
              <a:rPr lang="ko-KR" altLang="en-US" sz="1800" b="1" i="0" u="none" strike="noStrike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다른 대규모 언어 모델과 마찬가지로 일련의 단어를 입력으로 받아 다음 단어를 예측하여 텍스트를 생성하는 방식으로 작동</a:t>
            </a:r>
            <a:r>
              <a:rPr lang="ko-KR" altLang="en-US" sz="1800" b="0" i="0" u="none" strike="noStrike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한다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</a:rPr>
            </a:br>
            <a:r>
              <a:rPr lang="en-US" altLang="ko-KR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 LLM </a:t>
            </a:r>
            <a:r>
              <a:rPr lang="ko-KR" altLang="en-US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시장 주도권을 가져오기 위해 오픈소스 공개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 </a:t>
            </a:r>
            <a:r>
              <a:rPr lang="en-US" altLang="ko-KR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처음에는 유출에서 시작했다</a:t>
            </a:r>
            <a:r>
              <a:rPr lang="en-US" altLang="ko-KR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.)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</a:rPr>
            </a:br>
            <a:r>
              <a:rPr lang="en-US" altLang="ko-KR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 Meta</a:t>
            </a:r>
            <a:r>
              <a:rPr lang="ko-KR" altLang="en-US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의 </a:t>
            </a:r>
            <a:r>
              <a:rPr lang="en-US" altLang="ko-KR" sz="18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LLaMA</a:t>
            </a:r>
            <a:r>
              <a:rPr lang="en-US" altLang="ko-KR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오픈소스는 </a:t>
            </a:r>
            <a:r>
              <a:rPr lang="en-US" altLang="ko-KR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GPL-3.0 </a:t>
            </a:r>
            <a:r>
              <a:rPr lang="ko-KR" altLang="en-US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오픈소스  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 라이선스이며</a:t>
            </a:r>
            <a:r>
              <a:rPr lang="en-US" altLang="ko-KR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연구 목적으로만 사용 가능한 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 비상업적으로 사용 제한을 하고 있습니다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</a:rPr>
            </a:br>
            <a:r>
              <a:rPr lang="en-US" altLang="ko-KR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ko-KR" altLang="en-US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최근 보다 발전된 </a:t>
            </a:r>
            <a:r>
              <a:rPr lang="en-US" altLang="ko-KR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LLaM2 </a:t>
            </a:r>
            <a:r>
              <a:rPr lang="ko-KR" altLang="en-US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모델이 개발되어 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사업적으로도 이용이 가능하게 공개</a:t>
            </a:r>
            <a:endParaRPr lang="ko-KR" altLang="en-US" b="0" dirty="0">
              <a:effectLst/>
            </a:endParaRPr>
          </a:p>
          <a:p>
            <a:br>
              <a:rPr lang="ko-KR" altLang="en-US" b="0" dirty="0">
                <a:effectLst/>
              </a:rPr>
            </a:br>
            <a:br>
              <a:rPr lang="ko-KR" altLang="en-US" b="0" dirty="0">
                <a:effectLst/>
              </a:rPr>
            </a:br>
            <a:br>
              <a:rPr lang="ko-KR" altLang="en-US" b="0" dirty="0">
                <a:effectLst/>
              </a:rPr>
            </a:br>
            <a:br>
              <a:rPr lang="ko-KR" altLang="en-US" b="0" dirty="0">
                <a:effectLst/>
              </a:rPr>
            </a:br>
            <a:br>
              <a:rPr lang="ko-KR" altLang="en-US" b="0" dirty="0">
                <a:effectLst/>
              </a:rPr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26692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5726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발표 순서는 먼저 프로젝트 개요- 기획 배경을 설명드리고, 프로젝트 진행순서를 다이어그램을 통해 알려드리겠습니다.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다음으로 저희가 진행했던 프로젝트 내용과, 결과 및 결론, 후기 순으로 발표를 진행하겠습니다.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27178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63904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13397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36279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41906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13977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62986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발표 순서는 먼저 프로젝트 개요- 기획 배경을 설명드리고, 프로젝트 진행순서를 다이어그램을 통해 알려드리겠습니다.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다음으로 저희가 진행했던 프로젝트 내용과, 결과 및 결론, 후기 순으로 발표를 진행하겠습니다.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291814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11611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062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발표 순서는 먼저 프로젝트 개요- 기획 배경을 설명드리고, 프로젝트 진행순서를 다이어그램을 통해 알려드리겠습니다.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다음으로 저희가 진행했던 프로젝트 내용과, 결과 및 결론, 후기 순으로 발표를 진행하겠습니다.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356288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64994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01105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72166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63295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17016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16112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35194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56381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66318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5870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10038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98336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5056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27471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18570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30731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23710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60487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55415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08683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9255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04639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686377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32708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679575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5354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발표 순서는 먼저 프로젝트 개요- 기획 배경을 설명드리고, 프로젝트 진행순서를 다이어그램을 통해 알려드리겠습니다.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다음으로 저희가 진행했던 프로젝트 내용과, 결과 및 결론, 후기 순으로 발표를 진행하겠습니다.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28525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7598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87047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발표 순서는 먼저 프로젝트 개요- 기획 배경을 설명드리고, 프로젝트 진행순서를 다이어그램을 통해 알려드리겠습니다.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다음으로 저희가 진행했던 프로젝트 내용과, 결과 및 결론, 후기 순으로 발표를 진행하겠습니다.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492015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148629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4214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88800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25913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8791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9486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099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6512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factcheck.snu.ac.kr/" TargetMode="External"/><Relationship Id="rId9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hyperlink" Target="https://www.aihub.or.kr/aihubdata/data/view.do?currMenu=115&amp;topMenu=100&amp;aihubDataSe=realm&amp;dataSetSn=71338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s://news.naver.com/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jp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hyperlink" Target="https://www.youtube.com/" TargetMode="External"/><Relationship Id="rId9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jp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웹, 빛, 밤이(가) 표시된 사진&#10;&#10;자동 생성된 설명">
            <a:extLst>
              <a:ext uri="{FF2B5EF4-FFF2-40B4-BE49-F238E27FC236}">
                <a16:creationId xmlns:a16="http://schemas.microsoft.com/office/drawing/2014/main" id="{70E4EF83-574C-9BA9-B9F4-323182902E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0"/>
            <a:ext cx="9197967" cy="5159576"/>
          </a:xfrm>
          <a:prstGeom prst="rect">
            <a:avLst/>
          </a:prstGeom>
        </p:spPr>
      </p:pic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EE59F2EF-2332-236E-2DFF-75526AEF4CE9}"/>
              </a:ext>
            </a:extLst>
          </p:cNvPr>
          <p:cNvSpPr/>
          <p:nvPr/>
        </p:nvSpPr>
        <p:spPr>
          <a:xfrm rot="18787370">
            <a:off x="9141532" y="9451468"/>
            <a:ext cx="22347" cy="44790"/>
          </a:xfrm>
          <a:custGeom>
            <a:avLst/>
            <a:gdLst>
              <a:gd name="connsiteX0" fmla="*/ 22347 w 22347"/>
              <a:gd name="connsiteY0" fmla="*/ 0 h 44790"/>
              <a:gd name="connsiteX1" fmla="*/ 22347 w 22347"/>
              <a:gd name="connsiteY1" fmla="*/ 44790 h 44790"/>
              <a:gd name="connsiteX2" fmla="*/ 0 w 22347"/>
              <a:gd name="connsiteY2" fmla="*/ 20928 h 44790"/>
              <a:gd name="connsiteX3" fmla="*/ 22347 w 22347"/>
              <a:gd name="connsiteY3" fmla="*/ 0 h 44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47" h="44790">
                <a:moveTo>
                  <a:pt x="22347" y="0"/>
                </a:moveTo>
                <a:lnTo>
                  <a:pt x="22347" y="44790"/>
                </a:lnTo>
                <a:lnTo>
                  <a:pt x="0" y="20928"/>
                </a:lnTo>
                <a:lnTo>
                  <a:pt x="2234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560812F-305E-5C18-221F-83711218065A}"/>
              </a:ext>
            </a:extLst>
          </p:cNvPr>
          <p:cNvGrpSpPr/>
          <p:nvPr/>
        </p:nvGrpSpPr>
        <p:grpSpPr>
          <a:xfrm>
            <a:off x="395219" y="860259"/>
            <a:ext cx="5574735" cy="1728675"/>
            <a:chOff x="592929" y="1132112"/>
            <a:chExt cx="5574735" cy="1728675"/>
          </a:xfrm>
        </p:grpSpPr>
        <p:sp>
          <p:nvSpPr>
            <p:cNvPr id="54" name="Google Shape;54;p13"/>
            <p:cNvSpPr txBox="1"/>
            <p:nvPr/>
          </p:nvSpPr>
          <p:spPr>
            <a:xfrm>
              <a:off x="592929" y="1545425"/>
              <a:ext cx="5529942" cy="7980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200" dirty="0">
                  <a:solidFill>
                    <a:srgbClr val="46ADFB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가짜뉴스 진짜뉴스 판별 시스템</a:t>
              </a:r>
              <a:endParaRPr sz="3200" dirty="0">
                <a:solidFill>
                  <a:srgbClr val="46ADF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0D7572D-8F63-91EC-C7DE-3FF174F02238}"/>
                </a:ext>
              </a:extLst>
            </p:cNvPr>
            <p:cNvSpPr/>
            <p:nvPr/>
          </p:nvSpPr>
          <p:spPr>
            <a:xfrm>
              <a:off x="696685" y="1132112"/>
              <a:ext cx="1873520" cy="420914"/>
            </a:xfrm>
            <a:prstGeom prst="rect">
              <a:avLst/>
            </a:prstGeom>
            <a:solidFill>
              <a:srgbClr val="46AD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dirty="0">
                  <a:solidFill>
                    <a:srgbClr val="00206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자연어처리기반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CD4F87C-C448-7538-B1DA-FA083C72D05E}"/>
                </a:ext>
              </a:extLst>
            </p:cNvPr>
            <p:cNvSpPr txBox="1"/>
            <p:nvPr/>
          </p:nvSpPr>
          <p:spPr>
            <a:xfrm>
              <a:off x="637722" y="2292225"/>
              <a:ext cx="3930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BB11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멀티캠퍼스 데이터 시각화</a:t>
              </a:r>
              <a:r>
                <a:rPr lang="en-US" altLang="ko-KR" dirty="0">
                  <a:solidFill>
                    <a:srgbClr val="BB11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&amp;</a:t>
              </a:r>
              <a:r>
                <a:rPr lang="ko-KR" altLang="en-US" dirty="0">
                  <a:solidFill>
                    <a:srgbClr val="BB11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분석 취업캠프</a:t>
              </a:r>
              <a:r>
                <a:rPr lang="en-US" altLang="ko-KR" dirty="0">
                  <a:solidFill>
                    <a:srgbClr val="BB11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(Python)</a:t>
              </a:r>
            </a:p>
            <a:p>
              <a:r>
                <a:rPr lang="ko-KR" altLang="en-US" dirty="0">
                  <a:solidFill>
                    <a:srgbClr val="BB11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0DEE15C-DBA0-74DA-24BC-C740DB660294}"/>
                </a:ext>
              </a:extLst>
            </p:cNvPr>
            <p:cNvSpPr txBox="1"/>
            <p:nvPr/>
          </p:nvSpPr>
          <p:spPr>
            <a:xfrm>
              <a:off x="637722" y="2553010"/>
              <a:ext cx="552994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rgbClr val="46ADF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r>
                <a:rPr lang="ko-KR" altLang="en-US" dirty="0">
                  <a:solidFill>
                    <a:srgbClr val="46ADF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 </a:t>
              </a:r>
              <a:r>
                <a:rPr lang="ko-KR" altLang="en-US" dirty="0" err="1">
                  <a:solidFill>
                    <a:srgbClr val="46ADF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발버둥쳐보조</a:t>
              </a:r>
              <a:r>
                <a:rPr lang="ko-KR" altLang="en-US" dirty="0">
                  <a:solidFill>
                    <a:srgbClr val="46ADF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</a:t>
              </a:r>
              <a:r>
                <a:rPr lang="ko-KR" altLang="en-US" dirty="0" err="1">
                  <a:solidFill>
                    <a:srgbClr val="46ADF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최서진</a:t>
              </a:r>
              <a:r>
                <a:rPr lang="en-US" altLang="ko-KR" dirty="0">
                  <a:solidFill>
                    <a:srgbClr val="46ADF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dirty="0">
                  <a:solidFill>
                    <a:srgbClr val="46ADF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조장</a:t>
              </a:r>
              <a:r>
                <a:rPr lang="en-US" altLang="ko-KR" dirty="0">
                  <a:solidFill>
                    <a:srgbClr val="46ADF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), </a:t>
              </a:r>
              <a:r>
                <a:rPr lang="ko-KR" altLang="en-US" dirty="0">
                  <a:solidFill>
                    <a:srgbClr val="46ADF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권지현</a:t>
              </a:r>
              <a:r>
                <a:rPr lang="en-US" altLang="ko-KR" dirty="0">
                  <a:solidFill>
                    <a:srgbClr val="46ADF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dirty="0" err="1">
                  <a:solidFill>
                    <a:srgbClr val="46ADF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서정무</a:t>
              </a:r>
              <a:r>
                <a:rPr lang="en-US" altLang="ko-KR" dirty="0">
                  <a:solidFill>
                    <a:srgbClr val="46ADF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dirty="0" err="1">
                  <a:solidFill>
                    <a:srgbClr val="46ADF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오전석</a:t>
              </a:r>
              <a:r>
                <a:rPr lang="en-US" altLang="ko-KR" dirty="0">
                  <a:solidFill>
                    <a:srgbClr val="46ADF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dirty="0">
                  <a:solidFill>
                    <a:srgbClr val="46ADF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이승우</a:t>
              </a:r>
              <a:r>
                <a:rPr lang="en-US" altLang="ko-KR" dirty="0">
                  <a:solidFill>
                    <a:srgbClr val="46ADF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dirty="0" err="1">
                  <a:solidFill>
                    <a:srgbClr val="46ADF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임성균</a:t>
              </a:r>
              <a:endParaRPr lang="ko-KR" altLang="en-US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8252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0"/>
            <a:ext cx="9197967" cy="515957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387AE2E-AA02-419D-6B0D-802205F34F88}"/>
              </a:ext>
            </a:extLst>
          </p:cNvPr>
          <p:cNvSpPr/>
          <p:nvPr/>
        </p:nvSpPr>
        <p:spPr>
          <a:xfrm>
            <a:off x="422727" y="422794"/>
            <a:ext cx="775811" cy="775811"/>
          </a:xfrm>
          <a:prstGeom prst="rect">
            <a:avLst/>
          </a:prstGeom>
          <a:solidFill>
            <a:srgbClr val="46A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spc="-15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3200" spc="-150" dirty="0"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357994" y="1291710"/>
            <a:ext cx="35343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spc="-150" dirty="0">
                <a:solidFill>
                  <a:srgbClr val="46ADF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en-US" altLang="ko-KR" sz="2800" spc="-150" dirty="0">
                <a:solidFill>
                  <a:srgbClr val="46ADF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Diagram</a:t>
            </a:r>
            <a:endParaRPr lang="ko-KR" altLang="en-US" sz="2800" spc="-150" dirty="0">
              <a:solidFill>
                <a:srgbClr val="46ADF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6982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</a:t>
            </a:r>
            <a:r>
              <a:rPr lang="en-US" altLang="ko-KR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Diagram</a:t>
            </a:r>
            <a:endParaRPr lang="ko-KR" altLang="en-US" sz="2400" b="1" spc="-150" dirty="0">
              <a:solidFill>
                <a:srgbClr val="46ADF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E72830E-0C5C-CEBE-65AC-574F6DC49733}"/>
              </a:ext>
            </a:extLst>
          </p:cNvPr>
          <p:cNvCxnSpPr>
            <a:cxnSpLocks/>
          </p:cNvCxnSpPr>
          <p:nvPr/>
        </p:nvCxnSpPr>
        <p:spPr>
          <a:xfrm>
            <a:off x="250704" y="649315"/>
            <a:ext cx="2171221" cy="0"/>
          </a:xfrm>
          <a:prstGeom prst="line">
            <a:avLst/>
          </a:prstGeom>
          <a:ln w="12700">
            <a:solidFill>
              <a:srgbClr val="46AD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44C74003-2978-6D30-9BFF-FCFF854A1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1561" y="306711"/>
            <a:ext cx="5564412" cy="452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32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0"/>
            <a:ext cx="9197967" cy="515957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387AE2E-AA02-419D-6B0D-802205F34F88}"/>
              </a:ext>
            </a:extLst>
          </p:cNvPr>
          <p:cNvSpPr/>
          <p:nvPr/>
        </p:nvSpPr>
        <p:spPr>
          <a:xfrm>
            <a:off x="422727" y="422794"/>
            <a:ext cx="775811" cy="775811"/>
          </a:xfrm>
          <a:prstGeom prst="rect">
            <a:avLst/>
          </a:prstGeom>
          <a:solidFill>
            <a:srgbClr val="46A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spc="-15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ko-KR" altLang="en-US" sz="3200" spc="-150" dirty="0"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357994" y="1291710"/>
            <a:ext cx="31887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spc="-150" dirty="0">
                <a:solidFill>
                  <a:srgbClr val="46ADF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 모델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E84F-7422-A59F-21CE-BF3AC8651A42}"/>
              </a:ext>
            </a:extLst>
          </p:cNvPr>
          <p:cNvSpPr txBox="1"/>
          <p:nvPr/>
        </p:nvSpPr>
        <p:spPr>
          <a:xfrm>
            <a:off x="422727" y="1782429"/>
            <a:ext cx="20170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BB11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LLM </a:t>
            </a:r>
            <a:r>
              <a:rPr lang="ko-KR" altLang="en-US" sz="2000" spc="-150" dirty="0">
                <a:solidFill>
                  <a:srgbClr val="BB11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</a:t>
            </a:r>
            <a:endParaRPr lang="en-US" altLang="ko-KR" sz="2000" spc="-150" dirty="0">
              <a:solidFill>
                <a:srgbClr val="BB11C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spc="-150" dirty="0">
                <a:solidFill>
                  <a:srgbClr val="BB11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BERT </a:t>
            </a:r>
            <a:r>
              <a:rPr lang="ko-KR" altLang="en-US" sz="2000" spc="-150" dirty="0">
                <a:solidFill>
                  <a:srgbClr val="BB11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</a:t>
            </a:r>
            <a:endParaRPr lang="en-US" altLang="ko-KR" sz="2000" spc="-150" dirty="0">
              <a:solidFill>
                <a:srgbClr val="BB11C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spc="-150" dirty="0">
                <a:solidFill>
                  <a:srgbClr val="BB11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en-US" altLang="ko-KR" sz="2000" spc="-150" dirty="0" err="1">
                <a:solidFill>
                  <a:srgbClr val="BB11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Koalpaca</a:t>
            </a:r>
            <a:r>
              <a:rPr lang="en-US" altLang="ko-KR" sz="2000" spc="-150" dirty="0">
                <a:solidFill>
                  <a:srgbClr val="BB11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spc="-150" dirty="0">
                <a:solidFill>
                  <a:srgbClr val="BB11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</a:t>
            </a:r>
            <a:endParaRPr lang="en-US" altLang="ko-KR" sz="2000" spc="-150" dirty="0">
              <a:solidFill>
                <a:srgbClr val="BB11C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spc="-150" dirty="0">
                <a:solidFill>
                  <a:srgbClr val="BB11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000" spc="-150" dirty="0">
                <a:solidFill>
                  <a:srgbClr val="BB11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사용데이터</a:t>
            </a:r>
            <a:endParaRPr lang="en-US" altLang="ko-KR" sz="2000" spc="-150" dirty="0">
              <a:solidFill>
                <a:srgbClr val="BB11C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9815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E84F-7422-A59F-21CE-BF3AC8651A42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사용모델</a:t>
            </a:r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-LLM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E72830E-0C5C-CEBE-65AC-574F6DC49733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그래픽, 폰트, 그래픽 디자인, 상징이(가) 표시된 사진&#10;&#10;자동 생성된 설명">
            <a:extLst>
              <a:ext uri="{FF2B5EF4-FFF2-40B4-BE49-F238E27FC236}">
                <a16:creationId xmlns:a16="http://schemas.microsoft.com/office/drawing/2014/main" id="{573AC5D2-F772-2810-B406-C1F88E227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939" y="1549918"/>
            <a:ext cx="775265" cy="7752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3D41CE-16C5-9FDE-1CA7-9CDFBC5C9E7B}"/>
              </a:ext>
            </a:extLst>
          </p:cNvPr>
          <p:cNvSpPr txBox="1"/>
          <p:nvPr/>
        </p:nvSpPr>
        <p:spPr>
          <a:xfrm>
            <a:off x="176561" y="2527879"/>
            <a:ext cx="2765317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i="0" u="none" strike="noStrike" dirty="0">
                <a:solidFill>
                  <a:srgbClr val="46ADFB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LM(Language Model </a:t>
            </a:r>
            <a:r>
              <a:rPr lang="ko-KR" altLang="en-US" sz="1200" b="1" i="0" u="none" strike="noStrike" dirty="0">
                <a:solidFill>
                  <a:srgbClr val="46ADFB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언어 모델</a:t>
            </a:r>
            <a:r>
              <a:rPr lang="en-US" altLang="ko-KR" sz="1200" b="1" i="0" u="none" strike="noStrike" dirty="0">
                <a:solidFill>
                  <a:srgbClr val="46ADFB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 </a:t>
            </a:r>
            <a:r>
              <a:rPr lang="ko-KR" altLang="en-US" sz="1200" b="1" i="0" u="none" strike="noStrike" dirty="0">
                <a:solidFill>
                  <a:srgbClr val="46ADFB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이란</a:t>
            </a:r>
            <a:r>
              <a:rPr lang="en-US" altLang="ko-KR" sz="1200" b="1" i="0" u="none" strike="noStrike" dirty="0">
                <a:solidFill>
                  <a:srgbClr val="46ADFB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?</a:t>
            </a:r>
            <a:endParaRPr lang="ko-KR" altLang="en-US" sz="1200" b="0" dirty="0">
              <a:solidFill>
                <a:srgbClr val="46ADFB"/>
              </a:solidFill>
              <a:effectLst/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언어 모델이란 인간의 언어를 이해하고 생성하도록 훈련된 일종의 인공지능 모델</a:t>
            </a:r>
            <a:endParaRPr lang="en-US" altLang="ko-KR" sz="1200" b="0" i="0" u="none" strike="noStrike" dirty="0">
              <a:solidFill>
                <a:schemeClr val="bg1"/>
              </a:solidFill>
              <a:effectLst/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b="0" dirty="0">
              <a:solidFill>
                <a:schemeClr val="bg1"/>
              </a:solidFill>
              <a:effectLst/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A035BB-92A5-7125-48CB-E5D9B2163B8E}"/>
              </a:ext>
            </a:extLst>
          </p:cNvPr>
          <p:cNvSpPr txBox="1"/>
          <p:nvPr/>
        </p:nvSpPr>
        <p:spPr>
          <a:xfrm>
            <a:off x="3173557" y="2988802"/>
            <a:ext cx="3133928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LM</a:t>
            </a:r>
            <a:r>
              <a:rPr lang="ko-KR" altLang="en-US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은 주어진 텍스트 시퀀스에서 다음 단어를 예측하는 모델로</a:t>
            </a:r>
            <a:r>
              <a:rPr lang="en-US" altLang="ko-KR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주어진 문맥 안에서 패턴이나 구조</a:t>
            </a:r>
            <a:r>
              <a:rPr lang="en-US" altLang="ko-KR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관계를 학습합니다</a:t>
            </a:r>
            <a:r>
              <a:rPr lang="en-US" altLang="ko-KR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 </a:t>
            </a:r>
          </a:p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b="0" dirty="0">
              <a:solidFill>
                <a:schemeClr val="bg1"/>
              </a:solidFill>
              <a:effectLst/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C276091-2E43-8837-0064-B1DD15774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556" y="1131362"/>
            <a:ext cx="3133929" cy="176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BBF88DE-3C34-2675-A909-643FB36CA225}"/>
              </a:ext>
            </a:extLst>
          </p:cNvPr>
          <p:cNvSpPr txBox="1"/>
          <p:nvPr/>
        </p:nvSpPr>
        <p:spPr>
          <a:xfrm>
            <a:off x="6598111" y="2478528"/>
            <a:ext cx="252891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주로 통계적인 방법이나 인공 신경망을 사용하여 학습되며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문장 생성</a:t>
            </a:r>
            <a:r>
              <a:rPr lang="en-US" altLang="ko-KR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기계 번역</a:t>
            </a:r>
            <a:r>
              <a:rPr lang="en-US" altLang="ko-KR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질문 응답 등 다양한 </a:t>
            </a:r>
            <a:endParaRPr lang="en-US" altLang="ko-KR" sz="1200" b="0" u="none" strike="noStrike" dirty="0">
              <a:solidFill>
                <a:schemeClr val="bg1"/>
              </a:solidFill>
              <a:effectLst/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자연어 처리</a:t>
            </a:r>
            <a:r>
              <a:rPr lang="en-US" altLang="ko-KR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(NLP) </a:t>
            </a:r>
            <a:r>
              <a:rPr lang="ko-KR" altLang="en-US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작업에 활용됩니다</a:t>
            </a:r>
            <a:r>
              <a:rPr lang="en-US" altLang="ko-KR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b="0" dirty="0">
              <a:solidFill>
                <a:schemeClr val="bg1"/>
              </a:solidFill>
              <a:effectLst/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6" name="그림 15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53C3FCDE-A965-1DCA-793B-B661660B27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8025" y="1413742"/>
            <a:ext cx="906677" cy="906677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0C7C7A8-4BCF-5190-5F5D-0D232E11D073}"/>
              </a:ext>
            </a:extLst>
          </p:cNvPr>
          <p:cNvCxnSpPr>
            <a:cxnSpLocks/>
          </p:cNvCxnSpPr>
          <p:nvPr/>
        </p:nvCxnSpPr>
        <p:spPr>
          <a:xfrm>
            <a:off x="2941878" y="1739549"/>
            <a:ext cx="0" cy="1705083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570ACE7-5B02-B0A3-ACD7-7B83DAFA1629}"/>
              </a:ext>
            </a:extLst>
          </p:cNvPr>
          <p:cNvCxnSpPr>
            <a:cxnSpLocks/>
          </p:cNvCxnSpPr>
          <p:nvPr/>
        </p:nvCxnSpPr>
        <p:spPr>
          <a:xfrm>
            <a:off x="6514816" y="1739549"/>
            <a:ext cx="0" cy="1705083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그래픽, 클립아트, 만화 영화, 창의성이(가) 표시된 사진&#10;&#10;자동 생성된 설명">
            <a:extLst>
              <a:ext uri="{FF2B5EF4-FFF2-40B4-BE49-F238E27FC236}">
                <a16:creationId xmlns:a16="http://schemas.microsoft.com/office/drawing/2014/main" id="{6D13AE1D-C5EB-8009-6FBB-8B242DA44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340" y="4063574"/>
            <a:ext cx="740127" cy="74012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281D90B-ADE3-F693-D88C-CBD138A04199}"/>
              </a:ext>
            </a:extLst>
          </p:cNvPr>
          <p:cNvSpPr txBox="1"/>
          <p:nvPr/>
        </p:nvSpPr>
        <p:spPr>
          <a:xfrm>
            <a:off x="1312084" y="4051243"/>
            <a:ext cx="5709959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i="0" u="none" strike="noStrike" dirty="0">
                <a:solidFill>
                  <a:srgbClr val="BB11CC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LLM(Large Language Model) </a:t>
            </a:r>
            <a:r>
              <a:rPr lang="ko-KR" altLang="en-US" sz="1400" b="1" i="0" u="none" strike="noStrike" dirty="0">
                <a:solidFill>
                  <a:srgbClr val="BB11CC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이란</a:t>
            </a:r>
            <a:r>
              <a:rPr lang="en-US" altLang="ko-KR" sz="1400" b="1" i="0" u="none" strike="noStrike" dirty="0">
                <a:solidFill>
                  <a:srgbClr val="BB11CC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대량의 언어 모델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흔히 알고 있는 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GPT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나 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BERT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모델이 있다</a:t>
            </a:r>
          </a:p>
        </p:txBody>
      </p:sp>
    </p:spTree>
    <p:extLst>
      <p:ext uri="{BB962C8B-B14F-4D97-AF65-F5344CB8AC3E}">
        <p14:creationId xmlns:p14="http://schemas.microsoft.com/office/powerpoint/2010/main" val="715546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모델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E84F-7422-A59F-21CE-BF3AC8651A42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사용모델</a:t>
            </a:r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LLM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E72830E-0C5C-CEBE-65AC-574F6DC49733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65985259-6E9A-459D-C79F-4A41C1C8B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895" y="1859101"/>
            <a:ext cx="5258079" cy="286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그래픽, 폰트, 원, 상징이(가) 표시된 사진&#10;&#10;자동 생성된 설명">
            <a:extLst>
              <a:ext uri="{FF2B5EF4-FFF2-40B4-BE49-F238E27FC236}">
                <a16:creationId xmlns:a16="http://schemas.microsoft.com/office/drawing/2014/main" id="{E853B0D7-D13D-29E7-D415-D3C72A757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91" y="1097004"/>
            <a:ext cx="560149" cy="5601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B3D228-8921-05A3-13B1-8741F5EB8D29}"/>
              </a:ext>
            </a:extLst>
          </p:cNvPr>
          <p:cNvSpPr txBox="1"/>
          <p:nvPr/>
        </p:nvSpPr>
        <p:spPr>
          <a:xfrm>
            <a:off x="1197467" y="1015732"/>
            <a:ext cx="4602892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LLM </a:t>
            </a:r>
            <a:r>
              <a:rPr lang="ko-KR" altLang="en-US" b="1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모델이 좋은 이유</a:t>
            </a:r>
            <a:r>
              <a:rPr lang="en-US" altLang="ko-KR" b="1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Pre-training, Fine-tuning</a:t>
            </a:r>
            <a:endParaRPr lang="ko-KR" altLang="en-US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898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E84F-7422-A59F-21CE-BF3AC8651A42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사용모델</a:t>
            </a:r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BERT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E72830E-0C5C-CEBE-65AC-574F6DC49733}"/>
              </a:ext>
            </a:extLst>
          </p:cNvPr>
          <p:cNvCxnSpPr>
            <a:cxnSpLocks/>
          </p:cNvCxnSpPr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그래픽, 폰트, 그래픽 디자인, 상징이(가) 표시된 사진&#10;&#10;자동 생성된 설명">
            <a:extLst>
              <a:ext uri="{FF2B5EF4-FFF2-40B4-BE49-F238E27FC236}">
                <a16:creationId xmlns:a16="http://schemas.microsoft.com/office/drawing/2014/main" id="{573AC5D2-F772-2810-B406-C1F88E227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4367" y="1711024"/>
            <a:ext cx="775265" cy="7752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3D41CE-16C5-9FDE-1CA7-9CDFBC5C9E7B}"/>
              </a:ext>
            </a:extLst>
          </p:cNvPr>
          <p:cNvSpPr txBox="1"/>
          <p:nvPr/>
        </p:nvSpPr>
        <p:spPr>
          <a:xfrm>
            <a:off x="103448" y="2595445"/>
            <a:ext cx="8929341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i="0" u="none" strike="noStrike" dirty="0">
                <a:solidFill>
                  <a:srgbClr val="46ADFB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BERT(Bidirectional Encoder Representations from Transformers) </a:t>
            </a:r>
            <a:r>
              <a:rPr lang="ko-KR" altLang="en-US" sz="1200" b="1" i="0" u="none" strike="noStrike" dirty="0">
                <a:solidFill>
                  <a:srgbClr val="46ADFB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이란</a:t>
            </a:r>
            <a:r>
              <a:rPr lang="en-US" altLang="ko-KR" sz="1200" b="1" i="0" u="none" strike="noStrike" dirty="0">
                <a:solidFill>
                  <a:srgbClr val="46ADFB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?</a:t>
            </a:r>
          </a:p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구글 </a:t>
            </a:r>
            <a:r>
              <a:rPr lang="en-US" altLang="ko-KR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AI</a:t>
            </a:r>
            <a:r>
              <a:rPr lang="ko-KR" altLang="en-US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개발한 사전 학습된 언어 모델</a:t>
            </a:r>
            <a:endParaRPr lang="en-US" altLang="ko-KR" sz="1200" b="0" i="0" u="none" strike="noStrike" dirty="0">
              <a:solidFill>
                <a:schemeClr val="bg1"/>
              </a:solidFill>
              <a:effectLst/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BERT</a:t>
            </a:r>
            <a:r>
              <a:rPr lang="ko-KR" altLang="en-US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Transformer </a:t>
            </a:r>
            <a:r>
              <a:rPr lang="ko-KR" altLang="en-US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아키텍처를 기반으로 하며</a:t>
            </a:r>
            <a:r>
              <a:rPr lang="en-US" altLang="ko-KR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단어의 양방향 문맥 정보를 학습</a:t>
            </a:r>
            <a:endParaRPr lang="en-US" altLang="ko-KR" sz="1200" b="0" i="0" u="none" strike="noStrike" dirty="0">
              <a:solidFill>
                <a:schemeClr val="bg1"/>
              </a:solidFill>
              <a:effectLst/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대규모 텍스트 데이터셋에서 사전 학습되어 다양한 태스크에 적용가능</a:t>
            </a:r>
            <a:endParaRPr lang="ko-KR" altLang="en-US" sz="1200" b="0" dirty="0">
              <a:solidFill>
                <a:schemeClr val="bg1"/>
              </a:solidFill>
              <a:effectLst/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b="0" dirty="0">
              <a:solidFill>
                <a:schemeClr val="bg1"/>
              </a:solidFill>
              <a:effectLst/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9026F9-207B-4E0E-915D-3CDCF5608DCB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모델 설명</a:t>
            </a:r>
          </a:p>
        </p:txBody>
      </p:sp>
    </p:spTree>
    <p:extLst>
      <p:ext uri="{BB962C8B-B14F-4D97-AF65-F5344CB8AC3E}">
        <p14:creationId xmlns:p14="http://schemas.microsoft.com/office/powerpoint/2010/main" val="4114671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E84F-7422-A59F-21CE-BF3AC8651A42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사용모델</a:t>
            </a:r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BERT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E72830E-0C5C-CEBE-65AC-574F6DC49733}"/>
              </a:ext>
            </a:extLst>
          </p:cNvPr>
          <p:cNvCxnSpPr>
            <a:cxnSpLocks/>
          </p:cNvCxnSpPr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BBF88DE-3C34-2675-A909-643FB36CA225}"/>
              </a:ext>
            </a:extLst>
          </p:cNvPr>
          <p:cNvSpPr txBox="1"/>
          <p:nvPr/>
        </p:nvSpPr>
        <p:spPr>
          <a:xfrm>
            <a:off x="469949" y="4075263"/>
            <a:ext cx="2528919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토큰의 순서를 인코딩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358A1FC-4D54-2B80-DD2B-B2BAE02E8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770" y="2263442"/>
            <a:ext cx="3540441" cy="114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0306369-6E7B-9107-A0F7-6134D3145BA1}"/>
              </a:ext>
            </a:extLst>
          </p:cNvPr>
          <p:cNvSpPr txBox="1"/>
          <p:nvPr/>
        </p:nvSpPr>
        <p:spPr>
          <a:xfrm>
            <a:off x="427772" y="1721016"/>
            <a:ext cx="5613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자주 등장하는 단어</a:t>
            </a:r>
            <a:r>
              <a:rPr lang="en-US" altLang="ko-KR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(sub-word)</a:t>
            </a:r>
            <a:r>
              <a:rPr lang="ko-KR" altLang="en-US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그 자체가 단위가 되고</a:t>
            </a:r>
            <a:r>
              <a:rPr lang="en-US" altLang="ko-KR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자주 등장하지 않는 단어</a:t>
            </a:r>
            <a:r>
              <a:rPr lang="en-US" altLang="ko-KR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(rare word)</a:t>
            </a:r>
            <a:r>
              <a:rPr lang="ko-KR" altLang="en-US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더 작은 </a:t>
            </a:r>
            <a:r>
              <a:rPr lang="en-US" altLang="ko-KR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sub-word</a:t>
            </a:r>
            <a:r>
              <a:rPr lang="ko-KR" altLang="en-US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쪼개어집니다</a:t>
            </a:r>
            <a:r>
              <a:rPr lang="en-US" altLang="ko-KR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3F5F24E-AFC4-055A-4D9C-279541C57C51}"/>
              </a:ext>
            </a:extLst>
          </p:cNvPr>
          <p:cNvSpPr/>
          <p:nvPr/>
        </p:nvSpPr>
        <p:spPr>
          <a:xfrm>
            <a:off x="250952" y="1268294"/>
            <a:ext cx="2652883" cy="373379"/>
          </a:xfrm>
          <a:prstGeom prst="roundRect">
            <a:avLst>
              <a:gd name="adj" fmla="val 50000"/>
            </a:avLst>
          </a:prstGeom>
          <a:solidFill>
            <a:srgbClr val="46A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0" u="none" strike="noStrike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Token Embeddings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7BAF9EF-DAD9-6893-CCD5-5E81F00626EE}"/>
              </a:ext>
            </a:extLst>
          </p:cNvPr>
          <p:cNvGrpSpPr/>
          <p:nvPr/>
        </p:nvGrpSpPr>
        <p:grpSpPr>
          <a:xfrm>
            <a:off x="245860" y="2381705"/>
            <a:ext cx="2657975" cy="373380"/>
            <a:chOff x="402691" y="1268287"/>
            <a:chExt cx="2657975" cy="373380"/>
          </a:xfrm>
          <a:solidFill>
            <a:srgbClr val="BB11CC"/>
          </a:solidFill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CC775EA-40D4-481D-742C-147BED0198A5}"/>
                </a:ext>
              </a:extLst>
            </p:cNvPr>
            <p:cNvSpPr/>
            <p:nvPr/>
          </p:nvSpPr>
          <p:spPr>
            <a:xfrm>
              <a:off x="410312" y="1268294"/>
              <a:ext cx="2650354" cy="37337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0" u="none" strike="noStrike" dirty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Segment Embeddings</a:t>
              </a:r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1EDF4DA-123C-ADBC-E3B6-F7F8C7B0B705}"/>
                </a:ext>
              </a:extLst>
            </p:cNvPr>
            <p:cNvSpPr/>
            <p:nvPr/>
          </p:nvSpPr>
          <p:spPr>
            <a:xfrm>
              <a:off x="402691" y="1268287"/>
              <a:ext cx="380235" cy="373380"/>
            </a:xfrm>
            <a:prstGeom prst="ellipse">
              <a:avLst/>
            </a:prstGeom>
            <a:solidFill>
              <a:srgbClr val="980A8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8878543-535E-EE60-A110-EA95F215D31E}"/>
              </a:ext>
            </a:extLst>
          </p:cNvPr>
          <p:cNvSpPr txBox="1"/>
          <p:nvPr/>
        </p:nvSpPr>
        <p:spPr>
          <a:xfrm>
            <a:off x="469949" y="2838189"/>
            <a:ext cx="486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토큰으로 나누어진 단어들을 다시 하나의 문장으로 만들고 </a:t>
            </a:r>
            <a:endParaRPr lang="en-US" altLang="ko-KR" sz="1200" b="0" u="none" strike="noStrike" dirty="0">
              <a:solidFill>
                <a:schemeClr val="bg1"/>
              </a:solidFill>
              <a:effectLst/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첫 번째 </a:t>
            </a:r>
            <a:r>
              <a:rPr lang="en-US" altLang="ko-KR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[SEP] </a:t>
            </a:r>
            <a:r>
              <a:rPr lang="ko-KR" altLang="en-US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토큰까지는 </a:t>
            </a:r>
            <a:r>
              <a:rPr lang="en-US" altLang="ko-KR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</a:t>
            </a:r>
            <a:r>
              <a:rPr lang="ko-KR" altLang="en-US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</a:t>
            </a:r>
            <a:endParaRPr lang="en-US" altLang="ko-KR" sz="1200" b="0" u="none" strike="noStrike" dirty="0">
              <a:solidFill>
                <a:schemeClr val="bg1"/>
              </a:solidFill>
              <a:effectLst/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 이후 </a:t>
            </a:r>
            <a:r>
              <a:rPr lang="en-US" altLang="ko-KR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[SEP] </a:t>
            </a:r>
            <a:r>
              <a:rPr lang="ko-KR" altLang="en-US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토큰까지는 </a:t>
            </a:r>
            <a:r>
              <a:rPr lang="en-US" altLang="ko-KR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 </a:t>
            </a:r>
            <a:r>
              <a:rPr lang="ko-KR" altLang="en-US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값으로 마스크를 만들어 각 문장들을 구분합니다</a:t>
            </a:r>
            <a:r>
              <a:rPr lang="en-US" altLang="ko-KR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b="0" u="none" strike="noStrike" dirty="0">
              <a:solidFill>
                <a:schemeClr val="bg1"/>
              </a:solidFill>
              <a:effectLst/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63965C5-825C-45E7-31AF-BC43E56D18BF}"/>
              </a:ext>
            </a:extLst>
          </p:cNvPr>
          <p:cNvSpPr/>
          <p:nvPr/>
        </p:nvSpPr>
        <p:spPr>
          <a:xfrm>
            <a:off x="250952" y="3688523"/>
            <a:ext cx="2652883" cy="373380"/>
          </a:xfrm>
          <a:prstGeom prst="roundRect">
            <a:avLst>
              <a:gd name="adj" fmla="val 50000"/>
            </a:avLst>
          </a:prstGeom>
          <a:solidFill>
            <a:srgbClr val="46A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0" u="none" strike="noStrike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Position Embeddings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6F4ED89-97AE-061F-BC69-E28B339C38F0}"/>
              </a:ext>
            </a:extLst>
          </p:cNvPr>
          <p:cNvSpPr/>
          <p:nvPr/>
        </p:nvSpPr>
        <p:spPr>
          <a:xfrm>
            <a:off x="252716" y="3690471"/>
            <a:ext cx="373379" cy="37337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96" name="타원 4095">
            <a:extLst>
              <a:ext uri="{FF2B5EF4-FFF2-40B4-BE49-F238E27FC236}">
                <a16:creationId xmlns:a16="http://schemas.microsoft.com/office/drawing/2014/main" id="{8851C4F9-3516-666D-7A16-86A7138A97BF}"/>
              </a:ext>
            </a:extLst>
          </p:cNvPr>
          <p:cNvSpPr/>
          <p:nvPr/>
        </p:nvSpPr>
        <p:spPr>
          <a:xfrm>
            <a:off x="252716" y="1268612"/>
            <a:ext cx="373379" cy="37337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A9749A-8F05-4881-86DA-7CA2B340EC42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모델 설명</a:t>
            </a:r>
          </a:p>
        </p:txBody>
      </p:sp>
    </p:spTree>
    <p:extLst>
      <p:ext uri="{BB962C8B-B14F-4D97-AF65-F5344CB8AC3E}">
        <p14:creationId xmlns:p14="http://schemas.microsoft.com/office/powerpoint/2010/main" val="3170465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E84F-7422-A59F-21CE-BF3AC8651A42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사용모델</a:t>
            </a:r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en-US" altLang="ko-KR" sz="1800" spc="-150" dirty="0" err="1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KoAlpaca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E72830E-0C5C-CEBE-65AC-574F6DC49733}"/>
              </a:ext>
            </a:extLst>
          </p:cNvPr>
          <p:cNvCxnSpPr>
            <a:cxnSpLocks/>
          </p:cNvCxnSpPr>
          <p:nvPr/>
        </p:nvCxnSpPr>
        <p:spPr>
          <a:xfrm>
            <a:off x="188918" y="908809"/>
            <a:ext cx="1862304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F3D41CE-16C5-9FDE-1CA7-9CDFBC5C9E7B}"/>
              </a:ext>
            </a:extLst>
          </p:cNvPr>
          <p:cNvSpPr txBox="1"/>
          <p:nvPr/>
        </p:nvSpPr>
        <p:spPr>
          <a:xfrm>
            <a:off x="176562" y="3031971"/>
            <a:ext cx="904055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i="0" u="none" strike="noStrike" dirty="0" err="1">
                <a:solidFill>
                  <a:srgbClr val="46ADFB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KoAlpaca</a:t>
            </a:r>
            <a:r>
              <a:rPr lang="en-US" altLang="ko-KR" sz="1200" b="1" i="0" u="none" strike="noStrike" dirty="0">
                <a:solidFill>
                  <a:srgbClr val="46ADFB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(Korean Alpaca Model based on Stanford Alpaca )(feat. LLAMA and Polyglot-ko)</a:t>
            </a:r>
          </a:p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 err="1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Standford</a:t>
            </a:r>
            <a:r>
              <a:rPr lang="ko-KR" altLang="en-US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Meta</a:t>
            </a:r>
            <a:r>
              <a:rPr lang="ko-KR" altLang="en-US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LLamMA-7B</a:t>
            </a:r>
            <a:r>
              <a:rPr lang="ko-KR" altLang="en-US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모델을 </a:t>
            </a:r>
            <a:r>
              <a:rPr lang="en-US" altLang="ko-KR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fine-tuning</a:t>
            </a:r>
            <a:r>
              <a:rPr lang="ko-KR" altLang="en-US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한</a:t>
            </a:r>
            <a:endParaRPr lang="en-US" altLang="ko-KR" sz="1200" b="0" i="0" u="none" strike="noStrike" dirty="0">
              <a:solidFill>
                <a:schemeClr val="bg1"/>
              </a:solidFill>
              <a:effectLst/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Alpaca</a:t>
            </a:r>
            <a:r>
              <a:rPr lang="ko-KR" altLang="en-US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모델을 동일한 방식으로 한국어를 이용해 학습시킨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b="1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한국어 모델</a:t>
            </a:r>
          </a:p>
        </p:txBody>
      </p:sp>
      <p:pic>
        <p:nvPicPr>
          <p:cNvPr id="6" name="그림 5" descr="만화 영화, 포유류, 개이(가) 표시된 사진&#10;&#10;자동 생성된 설명">
            <a:extLst>
              <a:ext uri="{FF2B5EF4-FFF2-40B4-BE49-F238E27FC236}">
                <a16:creationId xmlns:a16="http://schemas.microsoft.com/office/drawing/2014/main" id="{DA03E773-3E42-5285-0B79-8E6D2F520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156" y="1406748"/>
            <a:ext cx="1572075" cy="15856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018B01-03AD-4093-B2B7-5ACD572A128F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모델 설명</a:t>
            </a:r>
          </a:p>
        </p:txBody>
      </p:sp>
    </p:spTree>
    <p:extLst>
      <p:ext uri="{BB962C8B-B14F-4D97-AF65-F5344CB8AC3E}">
        <p14:creationId xmlns:p14="http://schemas.microsoft.com/office/powerpoint/2010/main" val="2864881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그래픽, 원, 폰트, 스크린샷이(가) 표시된 사진&#10;&#10;자동 생성된 설명">
            <a:extLst>
              <a:ext uri="{FF2B5EF4-FFF2-40B4-BE49-F238E27FC236}">
                <a16:creationId xmlns:a16="http://schemas.microsoft.com/office/drawing/2014/main" id="{88CAC047-FBE1-BCD2-2E6D-55F6344B2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27203" y="1179162"/>
            <a:ext cx="385166" cy="3851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FA4417-2A25-1633-9B0B-79A49C36CBAF}"/>
              </a:ext>
            </a:extLst>
          </p:cNvPr>
          <p:cNvSpPr txBox="1"/>
          <p:nvPr/>
        </p:nvSpPr>
        <p:spPr>
          <a:xfrm>
            <a:off x="892681" y="1231837"/>
            <a:ext cx="69291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학습의 출발점이 되는 언어모델을 </a:t>
            </a:r>
            <a:r>
              <a:rPr lang="ko-KR" altLang="en-US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Base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Model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혹은 </a:t>
            </a:r>
            <a:r>
              <a:rPr lang="ko-KR" altLang="en-US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Backbone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Model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이라고 한다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E93FF1-CAB1-80CB-61A6-215E46FED3A3}"/>
              </a:ext>
            </a:extLst>
          </p:cNvPr>
          <p:cNvSpPr txBox="1"/>
          <p:nvPr/>
        </p:nvSpPr>
        <p:spPr>
          <a:xfrm>
            <a:off x="963677" y="2761389"/>
            <a:ext cx="300383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비영리 AI 연구단체인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EleutherAI에서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개발한 GPT-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NeoX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기반의 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한국어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pretrained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모델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917514-58B4-06F8-01DD-D89797CB0CC2}"/>
              </a:ext>
            </a:extLst>
          </p:cNvPr>
          <p:cNvSpPr txBox="1"/>
          <p:nvPr/>
        </p:nvSpPr>
        <p:spPr>
          <a:xfrm>
            <a:off x="4931184" y="2761389"/>
            <a:ext cx="32714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메타</a:t>
            </a:r>
            <a:r>
              <a:rPr lang="en-US" altLang="ko-KR" sz="120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AI (</a:t>
            </a:r>
            <a:r>
              <a:rPr lang="ko-KR" altLang="en-US" sz="120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페이스북</a:t>
            </a:r>
            <a:r>
              <a:rPr lang="en-US" altLang="ko-KR" sz="120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r>
              <a:rPr lang="ko-KR" altLang="en-US" sz="120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개발된 모델 </a:t>
            </a:r>
            <a:endParaRPr lang="ko-KR" altLang="en-US" sz="1200" dirty="0">
              <a:solidFill>
                <a:schemeClr val="bg1"/>
              </a:solidFill>
              <a:effectLst/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일련의 단어를 입력으로 받아 다음 단어를 </a:t>
            </a:r>
            <a:endParaRPr lang="en-US" altLang="ko-KR" sz="1200" i="0" u="none" strike="noStrike" dirty="0">
              <a:solidFill>
                <a:schemeClr val="bg1"/>
              </a:solidFill>
              <a:effectLst/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예측하여 텍스트를 생성하는 방식으로 작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동</a:t>
            </a:r>
            <a:endParaRPr lang="ko-KR" altLang="en-US" sz="1200" dirty="0">
              <a:solidFill>
                <a:schemeClr val="bg1"/>
              </a:solidFill>
              <a:effectLst/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55D8EF9-A881-9815-BC5B-02A3735E25AE}"/>
              </a:ext>
            </a:extLst>
          </p:cNvPr>
          <p:cNvCxnSpPr>
            <a:cxnSpLocks/>
          </p:cNvCxnSpPr>
          <p:nvPr/>
        </p:nvCxnSpPr>
        <p:spPr>
          <a:xfrm>
            <a:off x="3126679" y="2119393"/>
            <a:ext cx="27019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 descr="만화 영화, 포유류, 개이(가) 표시된 사진&#10;&#10;자동 생성된 설명">
            <a:extLst>
              <a:ext uri="{FF2B5EF4-FFF2-40B4-BE49-F238E27FC236}">
                <a16:creationId xmlns:a16="http://schemas.microsoft.com/office/drawing/2014/main" id="{815E78B4-09B0-D3D2-5693-4E4023E07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9396" y="3464681"/>
            <a:ext cx="1058852" cy="1068020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BEAA543-D166-241A-4DF3-F47B293F8484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4488822" y="2119393"/>
            <a:ext cx="0" cy="134528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1D159E5-E98B-6766-CE6E-723DEB9A1D3C}"/>
              </a:ext>
            </a:extLst>
          </p:cNvPr>
          <p:cNvSpPr txBox="1"/>
          <p:nvPr/>
        </p:nvSpPr>
        <p:spPr>
          <a:xfrm>
            <a:off x="3967507" y="4553185"/>
            <a:ext cx="1153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KoAlpaca</a:t>
            </a:r>
            <a:endParaRPr lang="ko-KR" altLang="en-US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1" name="그림 30" descr="원, 상징, 그래픽, 로고이(가) 표시된 사진&#10;&#10;자동 생성된 설명">
            <a:extLst>
              <a:ext uri="{FF2B5EF4-FFF2-40B4-BE49-F238E27FC236}">
                <a16:creationId xmlns:a16="http://schemas.microsoft.com/office/drawing/2014/main" id="{C6382548-C6CE-CDC7-4EEF-28872868BD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4646" y="1776199"/>
            <a:ext cx="665362" cy="665362"/>
          </a:xfrm>
          <a:prstGeom prst="rect">
            <a:avLst/>
          </a:prstGeom>
        </p:spPr>
      </p:pic>
      <p:pic>
        <p:nvPicPr>
          <p:cNvPr id="33" name="그림 32" descr="그래픽, 클립아트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CA5B0136-460C-B812-2B21-B8C60C2045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7637" y="1702078"/>
            <a:ext cx="708149" cy="70814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BF92F7B-AD91-C94E-19D7-57902A6EC558}"/>
              </a:ext>
            </a:extLst>
          </p:cNvPr>
          <p:cNvSpPr txBox="1"/>
          <p:nvPr/>
        </p:nvSpPr>
        <p:spPr>
          <a:xfrm>
            <a:off x="1605398" y="2480621"/>
            <a:ext cx="17510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0" u="none" strike="noStrike" dirty="0">
                <a:solidFill>
                  <a:srgbClr val="46ADFB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Polyglot-Ko</a:t>
            </a:r>
            <a:endParaRPr lang="ko-KR" altLang="en-US" sz="1100" dirty="0">
              <a:solidFill>
                <a:srgbClr val="46ADF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810E7A8-2499-01C6-0D3E-279961F5D414}"/>
              </a:ext>
            </a:extLst>
          </p:cNvPr>
          <p:cNvSpPr txBox="1"/>
          <p:nvPr/>
        </p:nvSpPr>
        <p:spPr>
          <a:xfrm>
            <a:off x="5681297" y="2480621"/>
            <a:ext cx="17306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라마</a:t>
            </a:r>
            <a:r>
              <a:rPr lang="en-US" altLang="ko-KR" b="1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b="1" dirty="0" err="1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LLaMA</a:t>
            </a:r>
            <a:r>
              <a:rPr lang="en-US" altLang="ko-KR" b="1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b="1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B38FAF-795F-2AC9-4892-7773416F925B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사용모델</a:t>
            </a:r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en-US" altLang="ko-KR" sz="1800" spc="-150" dirty="0" err="1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KoAlpaca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FCDBC8E-D701-C8EA-B166-88CBA1441F48}"/>
              </a:ext>
            </a:extLst>
          </p:cNvPr>
          <p:cNvCxnSpPr>
            <a:cxnSpLocks/>
          </p:cNvCxnSpPr>
          <p:nvPr/>
        </p:nvCxnSpPr>
        <p:spPr>
          <a:xfrm>
            <a:off x="188918" y="908809"/>
            <a:ext cx="1862304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377561C-38C1-4F0C-9045-18D1FC39A73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모델 설명</a:t>
            </a:r>
          </a:p>
        </p:txBody>
      </p:sp>
    </p:spTree>
    <p:extLst>
      <p:ext uri="{BB962C8B-B14F-4D97-AF65-F5344CB8AC3E}">
        <p14:creationId xmlns:p14="http://schemas.microsoft.com/office/powerpoint/2010/main" val="3439721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 descr="원, 상징, 그래픽, 로고이(가) 표시된 사진&#10;&#10;자동 생성된 설명">
            <a:extLst>
              <a:ext uri="{FF2B5EF4-FFF2-40B4-BE49-F238E27FC236}">
                <a16:creationId xmlns:a16="http://schemas.microsoft.com/office/drawing/2014/main" id="{CC9CAF83-5347-7912-F29B-7E0A123F4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169" y="1607638"/>
            <a:ext cx="665362" cy="665362"/>
          </a:xfrm>
          <a:prstGeom prst="rect">
            <a:avLst/>
          </a:prstGeom>
        </p:spPr>
      </p:pic>
      <p:pic>
        <p:nvPicPr>
          <p:cNvPr id="7" name="그림 6" descr="그래픽, 클립아트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98F1A0D0-9FC9-8D5F-F7A7-1B25A1138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5085" y="1529871"/>
            <a:ext cx="708149" cy="7081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FA8DF5-C877-8079-E176-D44E2D98C900}"/>
              </a:ext>
            </a:extLst>
          </p:cNvPr>
          <p:cNvSpPr txBox="1"/>
          <p:nvPr/>
        </p:nvSpPr>
        <p:spPr>
          <a:xfrm>
            <a:off x="1221921" y="2312060"/>
            <a:ext cx="17510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Chat GPT</a:t>
            </a:r>
            <a:endParaRPr lang="ko-KR" altLang="en-US" b="1" dirty="0">
              <a:solidFill>
                <a:srgbClr val="46ADF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D820B9-429D-D776-AFAB-EA4FD7850345}"/>
              </a:ext>
            </a:extLst>
          </p:cNvPr>
          <p:cNvSpPr txBox="1"/>
          <p:nvPr/>
        </p:nvSpPr>
        <p:spPr>
          <a:xfrm>
            <a:off x="6278745" y="2308414"/>
            <a:ext cx="17306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라마</a:t>
            </a:r>
            <a:r>
              <a:rPr lang="en-US" altLang="ko-KR" b="1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b="1" dirty="0" err="1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LLaMA</a:t>
            </a:r>
            <a:r>
              <a:rPr lang="en-US" altLang="ko-KR" b="1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b="1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 descr="그래픽, 그래픽 디자인, 폰트, 상징이(가) 표시된 사진&#10;&#10;자동 생성된 설명">
            <a:extLst>
              <a:ext uri="{FF2B5EF4-FFF2-40B4-BE49-F238E27FC236}">
                <a16:creationId xmlns:a16="http://schemas.microsoft.com/office/drawing/2014/main" id="{8D56E950-CE3E-2456-484C-6F52AD2DC0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6146" y="2359839"/>
            <a:ext cx="915419" cy="915419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1E8240B-9763-3BDE-33E9-A870DE0A1F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165930"/>
              </p:ext>
            </p:extLst>
          </p:nvPr>
        </p:nvGraphicFramePr>
        <p:xfrm>
          <a:off x="296884" y="2732783"/>
          <a:ext cx="3593931" cy="1483360"/>
        </p:xfrm>
        <a:graphic>
          <a:graphicData uri="http://schemas.openxmlformats.org/drawingml/2006/table">
            <a:tbl>
              <a:tblPr firstRow="1" bandRow="1">
                <a:tableStyleId>{79C89256-29B3-4EA4-B57A-711DEC67025E}</a:tableStyleId>
              </a:tblPr>
              <a:tblGrid>
                <a:gridCol w="3593931">
                  <a:extLst>
                    <a:ext uri="{9D8B030D-6E8A-4147-A177-3AD203B41FA5}">
                      <a16:colId xmlns:a16="http://schemas.microsoft.com/office/drawing/2014/main" val="14888494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API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공개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39177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Weight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비공개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12472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유료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504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범용성 있게 태스크를 수행하는 초거대 인공지능에 적합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8354324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60B642FE-CC22-BF67-4122-80B52A7545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651053"/>
              </p:ext>
            </p:extLst>
          </p:nvPr>
        </p:nvGraphicFramePr>
        <p:xfrm>
          <a:off x="5316896" y="2732783"/>
          <a:ext cx="3593931" cy="1471211"/>
        </p:xfrm>
        <a:graphic>
          <a:graphicData uri="http://schemas.openxmlformats.org/drawingml/2006/table">
            <a:tbl>
              <a:tblPr firstRow="1" bandRow="1">
                <a:tableStyleId>{79C89256-29B3-4EA4-B57A-711DEC67025E}</a:tableStyleId>
              </a:tblPr>
              <a:tblGrid>
                <a:gridCol w="3593931">
                  <a:extLst>
                    <a:ext uri="{9D8B030D-6E8A-4147-A177-3AD203B41FA5}">
                      <a16:colId xmlns:a16="http://schemas.microsoft.com/office/drawing/2014/main" val="1488849476"/>
                    </a:ext>
                  </a:extLst>
                </a:gridCol>
              </a:tblGrid>
              <a:tr h="3586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오픈소스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39177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Weight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공개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12472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상업 사용 라이선스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504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특정 태스크를 수행하는 작은 규모의 인공지능에 적합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835432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FC4BE874-FF09-7D71-B0B6-2FBA83879AE3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사용모델</a:t>
            </a:r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en-US" altLang="ko-KR" sz="1800" spc="-150" dirty="0" err="1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KoAlpaca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5DABDE4-3A16-1782-4FC5-F189B79F3477}"/>
              </a:ext>
            </a:extLst>
          </p:cNvPr>
          <p:cNvCxnSpPr>
            <a:cxnSpLocks/>
          </p:cNvCxnSpPr>
          <p:nvPr/>
        </p:nvCxnSpPr>
        <p:spPr>
          <a:xfrm>
            <a:off x="188918" y="908809"/>
            <a:ext cx="1862304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240851B-9CC1-4FC4-8CCA-1D3D2C4778C2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모델 설명</a:t>
            </a:r>
          </a:p>
        </p:txBody>
      </p:sp>
    </p:spTree>
    <p:extLst>
      <p:ext uri="{BB962C8B-B14F-4D97-AF65-F5344CB8AC3E}">
        <p14:creationId xmlns:p14="http://schemas.microsoft.com/office/powerpoint/2010/main" val="2655906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0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" y="0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Google Shape;54;p13">
            <a:extLst>
              <a:ext uri="{FF2B5EF4-FFF2-40B4-BE49-F238E27FC236}">
                <a16:creationId xmlns:a16="http://schemas.microsoft.com/office/drawing/2014/main" id="{71475871-A70F-06B1-F40C-F0819C576648}"/>
              </a:ext>
            </a:extLst>
          </p:cNvPr>
          <p:cNvSpPr txBox="1"/>
          <p:nvPr/>
        </p:nvSpPr>
        <p:spPr>
          <a:xfrm>
            <a:off x="1834012" y="177216"/>
            <a:ext cx="5529942" cy="798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spc="-300" dirty="0">
                <a:solidFill>
                  <a:srgbClr val="46ADF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  <a:endParaRPr sz="3200" spc="-300" dirty="0">
              <a:solidFill>
                <a:srgbClr val="46ADF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213220F-6D50-C31F-F417-69198E3E4D2B}"/>
              </a:ext>
            </a:extLst>
          </p:cNvPr>
          <p:cNvGrpSpPr/>
          <p:nvPr/>
        </p:nvGrpSpPr>
        <p:grpSpPr>
          <a:xfrm>
            <a:off x="1531657" y="1337195"/>
            <a:ext cx="2823436" cy="3698201"/>
            <a:chOff x="895948" y="1346953"/>
            <a:chExt cx="2823436" cy="369820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87AE2E-AA02-419D-6B0D-802205F34F88}"/>
                </a:ext>
              </a:extLst>
            </p:cNvPr>
            <p:cNvSpPr/>
            <p:nvPr/>
          </p:nvSpPr>
          <p:spPr>
            <a:xfrm>
              <a:off x="897212" y="1346953"/>
              <a:ext cx="523220" cy="523220"/>
            </a:xfrm>
            <a:prstGeom prst="rect">
              <a:avLst/>
            </a:prstGeom>
            <a:solidFill>
              <a:srgbClr val="46AD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spc="-150" dirty="0">
                  <a:solidFill>
                    <a:srgbClr val="00206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01</a:t>
              </a:r>
              <a:endParaRPr lang="ko-KR" altLang="en-US" sz="2000" spc="-15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5BC321-BE3A-1B13-B2E7-21FACCE0021C}"/>
                </a:ext>
              </a:extLst>
            </p:cNvPr>
            <p:cNvSpPr txBox="1"/>
            <p:nvPr/>
          </p:nvSpPr>
          <p:spPr>
            <a:xfrm>
              <a:off x="1499062" y="1768075"/>
              <a:ext cx="10102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BB11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dirty="0">
                  <a:solidFill>
                    <a:srgbClr val="BB11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기획 배경</a:t>
              </a:r>
              <a:endParaRPr lang="en-US" altLang="ko-KR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dirty="0">
                  <a:solidFill>
                    <a:srgbClr val="BB11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dirty="0">
                  <a:solidFill>
                    <a:srgbClr val="BB11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목표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4F66D84-2027-3A6B-A60B-199D34A19FC5}"/>
                </a:ext>
              </a:extLst>
            </p:cNvPr>
            <p:cNvSpPr txBox="1"/>
            <p:nvPr/>
          </p:nvSpPr>
          <p:spPr>
            <a:xfrm>
              <a:off x="1490336" y="1448611"/>
              <a:ext cx="200528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dirty="0">
                  <a:solidFill>
                    <a:srgbClr val="46ADF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개요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368D397-BB07-23FB-78FC-F6B80E99636E}"/>
                </a:ext>
              </a:extLst>
            </p:cNvPr>
            <p:cNvSpPr/>
            <p:nvPr/>
          </p:nvSpPr>
          <p:spPr>
            <a:xfrm>
              <a:off x="895948" y="2426055"/>
              <a:ext cx="523220" cy="523220"/>
            </a:xfrm>
            <a:prstGeom prst="rect">
              <a:avLst/>
            </a:prstGeom>
            <a:solidFill>
              <a:srgbClr val="46AD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spc="-150" dirty="0">
                  <a:solidFill>
                    <a:srgbClr val="00206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02</a:t>
              </a:r>
              <a:endParaRPr lang="ko-KR" altLang="en-US" sz="2000" spc="-15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46DCF8-8565-9345-51E6-A1F7BEF9CDF1}"/>
                </a:ext>
              </a:extLst>
            </p:cNvPr>
            <p:cNvSpPr txBox="1"/>
            <p:nvPr/>
          </p:nvSpPr>
          <p:spPr>
            <a:xfrm>
              <a:off x="1489072" y="2527713"/>
              <a:ext cx="22303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dirty="0">
                  <a:solidFill>
                    <a:srgbClr val="46ADF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</a:t>
              </a:r>
              <a:r>
                <a:rPr lang="en-US" altLang="ko-KR" sz="1800" dirty="0">
                  <a:solidFill>
                    <a:srgbClr val="46ADF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Diagram</a:t>
              </a:r>
              <a:endParaRPr lang="ko-KR" altLang="en-US" sz="180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431B7A1-32BD-48FA-7A8A-E015B25B9A6A}"/>
                </a:ext>
              </a:extLst>
            </p:cNvPr>
            <p:cNvSpPr/>
            <p:nvPr/>
          </p:nvSpPr>
          <p:spPr>
            <a:xfrm>
              <a:off x="905938" y="3454481"/>
              <a:ext cx="523220" cy="523220"/>
            </a:xfrm>
            <a:prstGeom prst="rect">
              <a:avLst/>
            </a:prstGeom>
            <a:solidFill>
              <a:srgbClr val="46AD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spc="-150" dirty="0">
                  <a:solidFill>
                    <a:srgbClr val="00206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03</a:t>
              </a:r>
              <a:endParaRPr lang="ko-KR" altLang="en-US" sz="2000" spc="-15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06D6E9E-8A06-4660-9DAB-9B4726D27AC7}"/>
                </a:ext>
              </a:extLst>
            </p:cNvPr>
            <p:cNvSpPr txBox="1"/>
            <p:nvPr/>
          </p:nvSpPr>
          <p:spPr>
            <a:xfrm>
              <a:off x="1507788" y="3875603"/>
              <a:ext cx="1901483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BB11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</a:t>
              </a:r>
              <a:r>
                <a:rPr lang="ko-KR" altLang="en-US" dirty="0">
                  <a:solidFill>
                    <a:srgbClr val="BB11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dirty="0">
                  <a:solidFill>
                    <a:srgbClr val="BB11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LLM</a:t>
              </a:r>
              <a:r>
                <a:rPr lang="ko-KR" altLang="en-US" dirty="0">
                  <a:solidFill>
                    <a:srgbClr val="BB11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모델</a:t>
              </a:r>
              <a:endParaRPr lang="en-US" altLang="ko-KR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dirty="0">
                  <a:solidFill>
                    <a:srgbClr val="BB11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BERT </a:t>
              </a:r>
              <a:r>
                <a:rPr lang="ko-KR" altLang="en-US" dirty="0">
                  <a:solidFill>
                    <a:srgbClr val="BB11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모델이란</a:t>
              </a:r>
              <a:r>
                <a:rPr lang="en-US" altLang="ko-KR" dirty="0">
                  <a:solidFill>
                    <a:srgbClr val="BB11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</a:p>
            <a:p>
              <a:r>
                <a:rPr lang="en-US" altLang="ko-KR" dirty="0">
                  <a:solidFill>
                    <a:srgbClr val="BB11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en-US" altLang="ko-KR" dirty="0" err="1">
                  <a:solidFill>
                    <a:srgbClr val="BB11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KoAlpaca</a:t>
              </a:r>
              <a:r>
                <a:rPr lang="en-US" altLang="ko-KR" dirty="0">
                  <a:solidFill>
                    <a:srgbClr val="BB11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dirty="0">
                  <a:solidFill>
                    <a:srgbClr val="BB11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모델이란</a:t>
              </a:r>
              <a:r>
                <a:rPr lang="en-US" altLang="ko-KR" dirty="0">
                  <a:solidFill>
                    <a:srgbClr val="BB11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</a:p>
            <a:p>
              <a:r>
                <a:rPr lang="en-US" altLang="ko-KR" dirty="0">
                  <a:solidFill>
                    <a:srgbClr val="BB11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dirty="0">
                  <a:solidFill>
                    <a:srgbClr val="BB11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 데이터</a:t>
              </a:r>
              <a:endParaRPr lang="en-US" altLang="ko-KR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ko-KR" altLang="en-US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4F7A73-16A7-D792-4D27-128A8F17381A}"/>
                </a:ext>
              </a:extLst>
            </p:cNvPr>
            <p:cNvSpPr txBox="1"/>
            <p:nvPr/>
          </p:nvSpPr>
          <p:spPr>
            <a:xfrm>
              <a:off x="1499061" y="3556139"/>
              <a:ext cx="207701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dirty="0">
                  <a:solidFill>
                    <a:srgbClr val="46ADF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모델 설명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5CFCAA6-6604-675C-85CC-BFAAA55289AB}"/>
              </a:ext>
            </a:extLst>
          </p:cNvPr>
          <p:cNvGrpSpPr/>
          <p:nvPr/>
        </p:nvGrpSpPr>
        <p:grpSpPr>
          <a:xfrm>
            <a:off x="5160020" y="2413195"/>
            <a:ext cx="2779494" cy="1975870"/>
            <a:chOff x="4584460" y="1739135"/>
            <a:chExt cx="2779494" cy="197587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9267EC4-5C72-7BC3-93D8-D5B6FCC52849}"/>
                </a:ext>
              </a:extLst>
            </p:cNvPr>
            <p:cNvSpPr/>
            <p:nvPr/>
          </p:nvSpPr>
          <p:spPr>
            <a:xfrm>
              <a:off x="4584460" y="1739135"/>
              <a:ext cx="523220" cy="523220"/>
            </a:xfrm>
            <a:prstGeom prst="rect">
              <a:avLst/>
            </a:prstGeom>
            <a:solidFill>
              <a:srgbClr val="46AD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spc="-150" dirty="0">
                  <a:solidFill>
                    <a:srgbClr val="00206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05</a:t>
              </a:r>
              <a:endParaRPr lang="ko-KR" altLang="en-US" sz="2000" spc="-15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5E5A85A-E5BA-8BDE-00B2-1B8295767597}"/>
                </a:ext>
              </a:extLst>
            </p:cNvPr>
            <p:cNvSpPr txBox="1"/>
            <p:nvPr/>
          </p:nvSpPr>
          <p:spPr>
            <a:xfrm>
              <a:off x="5186310" y="2160257"/>
              <a:ext cx="1010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BB11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dirty="0">
                  <a:solidFill>
                    <a:srgbClr val="BB11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결론</a:t>
              </a:r>
              <a:endParaRPr lang="en-US" altLang="ko-KR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dirty="0">
                  <a:solidFill>
                    <a:srgbClr val="BB11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dirty="0">
                  <a:solidFill>
                    <a:srgbClr val="BB11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개선방향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A4EA5FF-E493-A85B-253C-1DF67EF28C52}"/>
                </a:ext>
              </a:extLst>
            </p:cNvPr>
            <p:cNvSpPr txBox="1"/>
            <p:nvPr/>
          </p:nvSpPr>
          <p:spPr>
            <a:xfrm>
              <a:off x="5177584" y="1840793"/>
              <a:ext cx="18414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dirty="0">
                  <a:solidFill>
                    <a:srgbClr val="46ADF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결론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361A3ED-71F7-E866-D5B8-6A153FC40150}"/>
                </a:ext>
              </a:extLst>
            </p:cNvPr>
            <p:cNvSpPr/>
            <p:nvPr/>
          </p:nvSpPr>
          <p:spPr>
            <a:xfrm>
              <a:off x="4584460" y="2770663"/>
              <a:ext cx="523220" cy="523220"/>
            </a:xfrm>
            <a:prstGeom prst="rect">
              <a:avLst/>
            </a:prstGeom>
            <a:solidFill>
              <a:srgbClr val="46AD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spc="-150" dirty="0">
                  <a:solidFill>
                    <a:srgbClr val="00206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06</a:t>
              </a:r>
              <a:endParaRPr lang="ko-KR" altLang="en-US" sz="2000" spc="-15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73DE727-B1C2-55FA-66CE-9DC69DC054C2}"/>
                </a:ext>
              </a:extLst>
            </p:cNvPr>
            <p:cNvSpPr txBox="1"/>
            <p:nvPr/>
          </p:nvSpPr>
          <p:spPr>
            <a:xfrm>
              <a:off x="5186310" y="3191785"/>
              <a:ext cx="21776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BB11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dirty="0">
                  <a:solidFill>
                    <a:srgbClr val="BB11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일정</a:t>
              </a:r>
              <a:endParaRPr lang="en-US" altLang="ko-KR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dirty="0">
                  <a:solidFill>
                    <a:srgbClr val="BB11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dirty="0">
                  <a:solidFill>
                    <a:srgbClr val="BB11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구성원 및 개발후기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6BF341-94D5-61E2-F3DE-523B5C4B56F7}"/>
                </a:ext>
              </a:extLst>
            </p:cNvPr>
            <p:cNvSpPr txBox="1"/>
            <p:nvPr/>
          </p:nvSpPr>
          <p:spPr>
            <a:xfrm>
              <a:off x="5177584" y="2872321"/>
              <a:ext cx="18414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dirty="0">
                  <a:solidFill>
                    <a:srgbClr val="46ADF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마무리</a:t>
              </a:r>
            </a:p>
          </p:txBody>
        </p:sp>
      </p:grpSp>
      <p:sp>
        <p:nvSpPr>
          <p:cNvPr id="26" name="Google Shape;54;p13">
            <a:extLst>
              <a:ext uri="{FF2B5EF4-FFF2-40B4-BE49-F238E27FC236}">
                <a16:creationId xmlns:a16="http://schemas.microsoft.com/office/drawing/2014/main" id="{47039DB9-9ED1-13EB-89CE-FE9ED855D1FA}"/>
              </a:ext>
            </a:extLst>
          </p:cNvPr>
          <p:cNvSpPr txBox="1"/>
          <p:nvPr/>
        </p:nvSpPr>
        <p:spPr>
          <a:xfrm>
            <a:off x="1887608" y="705098"/>
            <a:ext cx="5529942" cy="798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자연어 처리 기반 </a:t>
            </a:r>
            <a:r>
              <a:rPr lang="ko" sz="100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가짜뉴스 진짜뉴스 판별 시스템</a:t>
            </a:r>
            <a:endParaRPr sz="100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D7B30DB-CD34-FD2B-99BE-09475FC86DFF}"/>
              </a:ext>
            </a:extLst>
          </p:cNvPr>
          <p:cNvSpPr/>
          <p:nvPr/>
        </p:nvSpPr>
        <p:spPr>
          <a:xfrm>
            <a:off x="5160020" y="1300550"/>
            <a:ext cx="523220" cy="523220"/>
          </a:xfrm>
          <a:prstGeom prst="rect">
            <a:avLst/>
          </a:prstGeom>
          <a:solidFill>
            <a:srgbClr val="46A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pc="-15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  <a:endParaRPr lang="ko-KR" altLang="en-US" sz="2000" spc="-150" dirty="0"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348F7C-E1AF-0440-B633-BDD3FA651E62}"/>
              </a:ext>
            </a:extLst>
          </p:cNvPr>
          <p:cNvSpPr txBox="1"/>
          <p:nvPr/>
        </p:nvSpPr>
        <p:spPr>
          <a:xfrm>
            <a:off x="5753144" y="1402208"/>
            <a:ext cx="20052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AFDA87-65C4-434C-A1E2-B9CCB7EA4928}"/>
              </a:ext>
            </a:extLst>
          </p:cNvPr>
          <p:cNvSpPr txBox="1"/>
          <p:nvPr/>
        </p:nvSpPr>
        <p:spPr>
          <a:xfrm>
            <a:off x="5753143" y="1676050"/>
            <a:ext cx="2240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한계점 및 문제점 </a:t>
            </a:r>
            <a:endParaRPr lang="en-US" altLang="ko-KR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D1640A8-73B9-C039-5AD7-DC69CA944C22}"/>
              </a:ext>
            </a:extLst>
          </p:cNvPr>
          <p:cNvGrpSpPr/>
          <p:nvPr/>
        </p:nvGrpSpPr>
        <p:grpSpPr>
          <a:xfrm>
            <a:off x="342781" y="1244239"/>
            <a:ext cx="8487689" cy="2648311"/>
            <a:chOff x="327206" y="1593098"/>
            <a:chExt cx="8487689" cy="264831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8D48B66-45CA-F3AA-4BF6-02F7E203A77A}"/>
                </a:ext>
              </a:extLst>
            </p:cNvPr>
            <p:cNvSpPr txBox="1"/>
            <p:nvPr/>
          </p:nvSpPr>
          <p:spPr>
            <a:xfrm>
              <a:off x="441981" y="1593098"/>
              <a:ext cx="2752960" cy="11772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1200" b="1" dirty="0">
                  <a:solidFill>
                    <a:srgbClr val="46ADFB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Alpaca?</a:t>
              </a:r>
            </a:p>
            <a:p>
              <a:pPr algn="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스탠포드 대학에서 연구 개발용으로 소개한 </a:t>
              </a:r>
              <a:r>
                <a:rPr lang="ko-KR" altLang="en-US" sz="12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Alpaca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모델</a:t>
              </a:r>
              <a:endPara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algn="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</a:t>
              </a:r>
              <a:r>
                <a:rPr lang="ko-KR" altLang="en-US" sz="12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LLaMa의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7B 모델을 </a:t>
              </a:r>
              <a:r>
                <a:rPr lang="ko-KR" altLang="en-US" sz="12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파인튜닝한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버전</a:t>
              </a:r>
            </a:p>
          </p:txBody>
        </p:sp>
        <p:pic>
          <p:nvPicPr>
            <p:cNvPr id="21" name="그림 20" descr="클립아트, 만화 영화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3D8A2D52-84BE-C5F9-0CD3-E87FEB949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68518" y="2471567"/>
              <a:ext cx="860930" cy="860930"/>
            </a:xfrm>
            <a:prstGeom prst="rect">
              <a:avLst/>
            </a:prstGeom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3F6CE1BB-55DA-27E3-AD0B-175FFB367F82}"/>
                </a:ext>
              </a:extLst>
            </p:cNvPr>
            <p:cNvSpPr/>
            <p:nvPr/>
          </p:nvSpPr>
          <p:spPr>
            <a:xfrm>
              <a:off x="3263783" y="1783468"/>
              <a:ext cx="895362" cy="895362"/>
            </a:xfrm>
            <a:prstGeom prst="ellipse">
              <a:avLst/>
            </a:prstGeom>
            <a:solidFill>
              <a:srgbClr val="46AD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What?</a:t>
              </a:r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A58D320-5AE1-11C6-33A4-097639653A5D}"/>
                </a:ext>
              </a:extLst>
            </p:cNvPr>
            <p:cNvSpPr/>
            <p:nvPr/>
          </p:nvSpPr>
          <p:spPr>
            <a:xfrm>
              <a:off x="3251429" y="3222536"/>
              <a:ext cx="895362" cy="895362"/>
            </a:xfrm>
            <a:prstGeom prst="ellipse">
              <a:avLst/>
            </a:prstGeom>
            <a:solidFill>
              <a:srgbClr val="BB11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Data</a:t>
              </a:r>
            </a:p>
            <a:p>
              <a:pPr algn="ctr"/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set</a:t>
              </a:r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14275B-1315-8613-D748-88A9CD3A8DE9}"/>
                </a:ext>
              </a:extLst>
            </p:cNvPr>
            <p:cNvSpPr txBox="1"/>
            <p:nvPr/>
          </p:nvSpPr>
          <p:spPr>
            <a:xfrm>
              <a:off x="327206" y="3202664"/>
              <a:ext cx="2855381" cy="9002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OpenAI GPT3.5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로 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Instruct Set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(5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만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2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천개의 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Instruct-(Input)-Output 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세트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) 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사용</a:t>
              </a: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19462196-B346-DABA-1F38-F6C632043AD7}"/>
                </a:ext>
              </a:extLst>
            </p:cNvPr>
            <p:cNvSpPr/>
            <p:nvPr/>
          </p:nvSpPr>
          <p:spPr>
            <a:xfrm>
              <a:off x="5021433" y="1783678"/>
              <a:ext cx="895362" cy="895362"/>
            </a:xfrm>
            <a:prstGeom prst="ellipse">
              <a:avLst/>
            </a:prstGeom>
            <a:solidFill>
              <a:srgbClr val="BB11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Detail</a:t>
              </a:r>
              <a:endPara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8B0355E-9684-F084-08C5-1B1DF3FB6560}"/>
                </a:ext>
              </a:extLst>
            </p:cNvPr>
            <p:cNvSpPr txBox="1"/>
            <p:nvPr/>
          </p:nvSpPr>
          <p:spPr>
            <a:xfrm>
              <a:off x="5959514" y="1920813"/>
              <a:ext cx="2855381" cy="6232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언어모델이사용자의 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Instruct(</a:t>
              </a:r>
              <a:r>
                <a:rPr lang="ko-KR" altLang="en-US" sz="12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지시문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)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을 따르도록 하는 방법에 대한 연구</a:t>
              </a: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EC830AB5-CD54-6730-F8D0-5F0DD178A895}"/>
                </a:ext>
              </a:extLst>
            </p:cNvPr>
            <p:cNvSpPr/>
            <p:nvPr/>
          </p:nvSpPr>
          <p:spPr>
            <a:xfrm>
              <a:off x="5033787" y="3182583"/>
              <a:ext cx="895362" cy="895362"/>
            </a:xfrm>
            <a:prstGeom prst="ellipse">
              <a:avLst/>
            </a:prstGeom>
            <a:solidFill>
              <a:srgbClr val="46AD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0" name="그림 29" descr="삼각형, 라인, 디자인이(가) 표시된 사진&#10;&#10;자동 생성된 설명">
              <a:extLst>
                <a:ext uri="{FF2B5EF4-FFF2-40B4-BE49-F238E27FC236}">
                  <a16:creationId xmlns:a16="http://schemas.microsoft.com/office/drawing/2014/main" id="{9317CB59-71CD-49B2-8C9A-A208AB8C3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0740927">
              <a:off x="5204239" y="3365389"/>
              <a:ext cx="529749" cy="529749"/>
            </a:xfrm>
            <a:prstGeom prst="rect">
              <a:avLst/>
            </a:prstGeom>
          </p:spPr>
        </p:pic>
        <p:sp>
          <p:nvSpPr>
            <p:cNvPr id="7168" name="TextBox 7167">
              <a:extLst>
                <a:ext uri="{FF2B5EF4-FFF2-40B4-BE49-F238E27FC236}">
                  <a16:creationId xmlns:a16="http://schemas.microsoft.com/office/drawing/2014/main" id="{5CF853DE-D211-49D5-80F2-61EEAD29839C}"/>
                </a:ext>
              </a:extLst>
            </p:cNvPr>
            <p:cNvSpPr txBox="1"/>
            <p:nvPr/>
          </p:nvSpPr>
          <p:spPr>
            <a:xfrm>
              <a:off x="6038826" y="3064164"/>
              <a:ext cx="2696756" cy="11772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‘모델은 이미 수많은 정보를 알고 있지만, 어떻게 답할지 모름’ </a:t>
              </a:r>
              <a:endPara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단순히 말을 잇는 것이 아닌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, </a:t>
              </a:r>
              <a:r>
                <a:rPr lang="en-US" altLang="ko-KR" sz="12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instrcution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에 맞게 행동하는 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LM 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형성</a:t>
              </a:r>
            </a:p>
          </p:txBody>
        </p:sp>
      </p:grpSp>
      <p:sp>
        <p:nvSpPr>
          <p:cNvPr id="7169" name="TextBox 7168">
            <a:extLst>
              <a:ext uri="{FF2B5EF4-FFF2-40B4-BE49-F238E27FC236}">
                <a16:creationId xmlns:a16="http://schemas.microsoft.com/office/drawing/2014/main" id="{79992859-630C-F91B-2BC7-60BFCDF65825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사용모델</a:t>
            </a:r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en-US" altLang="ko-KR" sz="1800" spc="-150" dirty="0" err="1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KoAlpaca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171" name="직선 연결선 7170">
            <a:extLst>
              <a:ext uri="{FF2B5EF4-FFF2-40B4-BE49-F238E27FC236}">
                <a16:creationId xmlns:a16="http://schemas.microsoft.com/office/drawing/2014/main" id="{AD96318B-4E69-3687-8554-95C37E7C755F}"/>
              </a:ext>
            </a:extLst>
          </p:cNvPr>
          <p:cNvCxnSpPr>
            <a:cxnSpLocks/>
          </p:cNvCxnSpPr>
          <p:nvPr/>
        </p:nvCxnSpPr>
        <p:spPr>
          <a:xfrm>
            <a:off x="188918" y="908809"/>
            <a:ext cx="1862304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31998F-19F5-9EE1-A688-240F82DE1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55" y="3793879"/>
            <a:ext cx="2837067" cy="97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281AFFC-BD02-4C30-AC68-B57AC629FD41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모델 설명</a:t>
            </a:r>
          </a:p>
        </p:txBody>
      </p:sp>
    </p:spTree>
    <p:extLst>
      <p:ext uri="{BB962C8B-B14F-4D97-AF65-F5344CB8AC3E}">
        <p14:creationId xmlns:p14="http://schemas.microsoft.com/office/powerpoint/2010/main" val="79816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E84F-7422-A59F-21CE-BF3AC8651A42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사용모델</a:t>
            </a:r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en-US" altLang="ko-KR" sz="1800" spc="-150" dirty="0" err="1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KoAlpaca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E72830E-0C5C-CEBE-65AC-574F6DC49733}"/>
              </a:ext>
            </a:extLst>
          </p:cNvPr>
          <p:cNvCxnSpPr>
            <a:cxnSpLocks/>
          </p:cNvCxnSpPr>
          <p:nvPr/>
        </p:nvCxnSpPr>
        <p:spPr>
          <a:xfrm>
            <a:off x="188918" y="908809"/>
            <a:ext cx="1862304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만화 영화, 포유류, 개이(가) 표시된 사진&#10;&#10;자동 생성된 설명">
            <a:extLst>
              <a:ext uri="{FF2B5EF4-FFF2-40B4-BE49-F238E27FC236}">
                <a16:creationId xmlns:a16="http://schemas.microsoft.com/office/drawing/2014/main" id="{DA03E773-3E42-5285-0B79-8E6D2F520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2945" y="1162958"/>
            <a:ext cx="1572075" cy="1585686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73113F6-0F9A-420A-0528-396453C7B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382973"/>
              </p:ext>
            </p:extLst>
          </p:nvPr>
        </p:nvGraphicFramePr>
        <p:xfrm>
          <a:off x="328541" y="2978174"/>
          <a:ext cx="8516169" cy="1525754"/>
        </p:xfrm>
        <a:graphic>
          <a:graphicData uri="http://schemas.openxmlformats.org/drawingml/2006/table">
            <a:tbl>
              <a:tblPr firstRow="1" bandRow="1">
                <a:tableStyleId>{79C89256-29B3-4EA4-B57A-711DEC67025E}</a:tableStyleId>
              </a:tblPr>
              <a:tblGrid>
                <a:gridCol w="1347274">
                  <a:extLst>
                    <a:ext uri="{9D8B030D-6E8A-4147-A177-3AD203B41FA5}">
                      <a16:colId xmlns:a16="http://schemas.microsoft.com/office/drawing/2014/main" val="890591457"/>
                    </a:ext>
                  </a:extLst>
                </a:gridCol>
                <a:gridCol w="3194304">
                  <a:extLst>
                    <a:ext uri="{9D8B030D-6E8A-4147-A177-3AD203B41FA5}">
                      <a16:colId xmlns:a16="http://schemas.microsoft.com/office/drawing/2014/main" val="1135031404"/>
                    </a:ext>
                  </a:extLst>
                </a:gridCol>
                <a:gridCol w="536448">
                  <a:extLst>
                    <a:ext uri="{9D8B030D-6E8A-4147-A177-3AD203B41FA5}">
                      <a16:colId xmlns:a16="http://schemas.microsoft.com/office/drawing/2014/main" val="3612994654"/>
                    </a:ext>
                  </a:extLst>
                </a:gridCol>
                <a:gridCol w="3438143">
                  <a:extLst>
                    <a:ext uri="{9D8B030D-6E8A-4147-A177-3AD203B41FA5}">
                      <a16:colId xmlns:a16="http://schemas.microsoft.com/office/drawing/2014/main" val="245032371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한국어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instruct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데이터 셋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46ADF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한국어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LLM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기반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Instruct-following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모델 학습</a:t>
                      </a: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BB1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118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KoAlpaca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v1.0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Alpaca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번역 기반으로 데이터셋 학습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50k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Finetune with LLAMA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69587105"/>
                  </a:ext>
                </a:extLst>
              </a:tr>
              <a:tr h="25908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KoAlpaca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v1.1a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네이버 지식인 기반 데이터셋 학습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22k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098392"/>
                  </a:ext>
                </a:extLst>
              </a:tr>
              <a:tr h="1541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Finetune with Polyglot-ko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85629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KoAlpaca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v1.1b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1.1a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기반에 맥락을 이해하도록 추가 학습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72036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60BF110-40E3-4BBC-834F-DDE3410A8DBD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모델 설명</a:t>
            </a:r>
          </a:p>
        </p:txBody>
      </p:sp>
    </p:spTree>
    <p:extLst>
      <p:ext uri="{BB962C8B-B14F-4D97-AF65-F5344CB8AC3E}">
        <p14:creationId xmlns:p14="http://schemas.microsoft.com/office/powerpoint/2010/main" val="3525757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E84F-7422-A59F-21CE-BF3AC8651A42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 데이터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E72830E-0C5C-CEBE-65AC-574F6DC49733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hlinkClick r:id="rId4"/>
            <a:extLst>
              <a:ext uri="{FF2B5EF4-FFF2-40B4-BE49-F238E27FC236}">
                <a16:creationId xmlns:a16="http://schemas.microsoft.com/office/drawing/2014/main" id="{08827FA5-3D96-8ADA-88BB-448AD8FB3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1155888"/>
            <a:ext cx="21145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1344272-8337-7273-7BC3-21DF314C8E25}"/>
              </a:ext>
            </a:extLst>
          </p:cNvPr>
          <p:cNvSpPr txBox="1"/>
          <p:nvPr/>
        </p:nvSpPr>
        <p:spPr>
          <a:xfrm>
            <a:off x="137245" y="2048970"/>
            <a:ext cx="24723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3431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ko-KR" altLang="en-US" sz="1600" dirty="0" err="1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팩트체크</a:t>
            </a:r>
            <a:r>
              <a:rPr lang="ko-KR" altLang="en-US" sz="160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과정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C936F9-699C-31A1-5B36-641538100026}"/>
              </a:ext>
            </a:extLst>
          </p:cNvPr>
          <p:cNvSpPr txBox="1"/>
          <p:nvPr/>
        </p:nvSpPr>
        <p:spPr>
          <a:xfrm>
            <a:off x="2656702" y="1141154"/>
            <a:ext cx="599302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SNUFactCheck</a:t>
            </a:r>
            <a:r>
              <a:rPr lang="ko-KR" altLang="en-US" sz="14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언론사들이 검증한 공적 관심사를 국민들에게 알리기 위해 서울대학교 언론정보연구소가 운영하는 </a:t>
            </a:r>
            <a:r>
              <a:rPr lang="ko-KR" altLang="en-US" sz="14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정보서비스입니다</a:t>
            </a:r>
            <a:r>
              <a:rPr lang="en-US" altLang="ko-KR" sz="14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1039" name="직선 연결선 1038">
            <a:extLst>
              <a:ext uri="{FF2B5EF4-FFF2-40B4-BE49-F238E27FC236}">
                <a16:creationId xmlns:a16="http://schemas.microsoft.com/office/drawing/2014/main" id="{F5A3ABAA-603D-6D1D-EF09-0B957447272F}"/>
              </a:ext>
            </a:extLst>
          </p:cNvPr>
          <p:cNvCxnSpPr>
            <a:cxnSpLocks/>
          </p:cNvCxnSpPr>
          <p:nvPr/>
        </p:nvCxnSpPr>
        <p:spPr>
          <a:xfrm>
            <a:off x="314325" y="2387524"/>
            <a:ext cx="1244895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5" name="그룹 1044">
            <a:extLst>
              <a:ext uri="{FF2B5EF4-FFF2-40B4-BE49-F238E27FC236}">
                <a16:creationId xmlns:a16="http://schemas.microsoft.com/office/drawing/2014/main" id="{A1971012-7D52-29E4-4885-962B3A1AA9C0}"/>
              </a:ext>
            </a:extLst>
          </p:cNvPr>
          <p:cNvGrpSpPr/>
          <p:nvPr/>
        </p:nvGrpSpPr>
        <p:grpSpPr>
          <a:xfrm>
            <a:off x="1717131" y="2104816"/>
            <a:ext cx="6609719" cy="2778546"/>
            <a:chOff x="1371600" y="1810974"/>
            <a:chExt cx="6609719" cy="2778546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B0DEFD84-50E4-92B5-C4FA-C2F530953F12}"/>
                </a:ext>
              </a:extLst>
            </p:cNvPr>
            <p:cNvGrpSpPr/>
            <p:nvPr/>
          </p:nvGrpSpPr>
          <p:grpSpPr>
            <a:xfrm>
              <a:off x="1775149" y="2898960"/>
              <a:ext cx="5593701" cy="426143"/>
              <a:chOff x="1285102" y="3488886"/>
              <a:chExt cx="5593701" cy="426143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DE1A7C11-86D3-7CB8-F37B-1C979F398082}"/>
                  </a:ext>
                </a:extLst>
              </p:cNvPr>
              <p:cNvGrpSpPr/>
              <p:nvPr/>
            </p:nvGrpSpPr>
            <p:grpSpPr>
              <a:xfrm>
                <a:off x="1285102" y="3614100"/>
                <a:ext cx="1371600" cy="300929"/>
                <a:chOff x="1371600" y="3737981"/>
                <a:chExt cx="1371600" cy="300929"/>
              </a:xfrm>
            </p:grpSpPr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6497B9B0-6D62-6C22-4A6C-1A10400F3AF3}"/>
                    </a:ext>
                  </a:extLst>
                </p:cNvPr>
                <p:cNvSpPr/>
                <p:nvPr/>
              </p:nvSpPr>
              <p:spPr>
                <a:xfrm>
                  <a:off x="1371600" y="3737981"/>
                  <a:ext cx="1371600" cy="177866"/>
                </a:xfrm>
                <a:prstGeom prst="roundRect">
                  <a:avLst/>
                </a:prstGeom>
                <a:solidFill>
                  <a:srgbClr val="46ADF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이등변 삼각형 18">
                  <a:extLst>
                    <a:ext uri="{FF2B5EF4-FFF2-40B4-BE49-F238E27FC236}">
                      <a16:creationId xmlns:a16="http://schemas.microsoft.com/office/drawing/2014/main" id="{2229F5DE-6DCE-81C3-0577-F4EDCB3AFF40}"/>
                    </a:ext>
                  </a:extLst>
                </p:cNvPr>
                <p:cNvSpPr/>
                <p:nvPr/>
              </p:nvSpPr>
              <p:spPr>
                <a:xfrm flipV="1">
                  <a:off x="1940011" y="3789279"/>
                  <a:ext cx="266006" cy="249631"/>
                </a:xfrm>
                <a:prstGeom prst="triangle">
                  <a:avLst/>
                </a:prstGeom>
                <a:solidFill>
                  <a:srgbClr val="46ADF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3CFE27E-357D-93E8-EDFA-9BA256149605}"/>
                  </a:ext>
                </a:extLst>
              </p:cNvPr>
              <p:cNvGrpSpPr/>
              <p:nvPr/>
            </p:nvGrpSpPr>
            <p:grpSpPr>
              <a:xfrm flipV="1">
                <a:off x="2687928" y="3490993"/>
                <a:ext cx="1371600" cy="300929"/>
                <a:chOff x="1371600" y="3737981"/>
                <a:chExt cx="1371600" cy="300929"/>
              </a:xfrm>
              <a:solidFill>
                <a:srgbClr val="093C92"/>
              </a:solidFill>
            </p:grpSpPr>
            <p:sp>
              <p:nvSpPr>
                <p:cNvPr id="22" name="사각형: 둥근 모서리 21">
                  <a:extLst>
                    <a:ext uri="{FF2B5EF4-FFF2-40B4-BE49-F238E27FC236}">
                      <a16:creationId xmlns:a16="http://schemas.microsoft.com/office/drawing/2014/main" id="{AFB7212A-0854-0EF0-B4BB-D3E7921DAE7D}"/>
                    </a:ext>
                  </a:extLst>
                </p:cNvPr>
                <p:cNvSpPr/>
                <p:nvPr/>
              </p:nvSpPr>
              <p:spPr>
                <a:xfrm flipV="1">
                  <a:off x="1371600" y="3737981"/>
                  <a:ext cx="1371600" cy="177866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이등변 삼각형 22">
                  <a:extLst>
                    <a:ext uri="{FF2B5EF4-FFF2-40B4-BE49-F238E27FC236}">
                      <a16:creationId xmlns:a16="http://schemas.microsoft.com/office/drawing/2014/main" id="{415FA723-D818-16C7-C446-2C94C5E7FD3E}"/>
                    </a:ext>
                  </a:extLst>
                </p:cNvPr>
                <p:cNvSpPr/>
                <p:nvPr/>
              </p:nvSpPr>
              <p:spPr>
                <a:xfrm flipV="1">
                  <a:off x="1940011" y="3789279"/>
                  <a:ext cx="266006" cy="24963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60E33CA9-3ABE-CAE8-A046-D0411B673B87}"/>
                  </a:ext>
                </a:extLst>
              </p:cNvPr>
              <p:cNvGrpSpPr/>
              <p:nvPr/>
            </p:nvGrpSpPr>
            <p:grpSpPr>
              <a:xfrm>
                <a:off x="4104377" y="3611993"/>
                <a:ext cx="1371600" cy="300929"/>
                <a:chOff x="1371600" y="3737981"/>
                <a:chExt cx="1371600" cy="300929"/>
              </a:xfrm>
            </p:grpSpPr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7E91657F-C4DF-7458-A271-8062897B4A01}"/>
                    </a:ext>
                  </a:extLst>
                </p:cNvPr>
                <p:cNvSpPr/>
                <p:nvPr/>
              </p:nvSpPr>
              <p:spPr>
                <a:xfrm>
                  <a:off x="1371600" y="3737981"/>
                  <a:ext cx="1371600" cy="177866"/>
                </a:xfrm>
                <a:prstGeom prst="roundRect">
                  <a:avLst/>
                </a:prstGeom>
                <a:solidFill>
                  <a:srgbClr val="46ADF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이등변 삼각형 25">
                  <a:extLst>
                    <a:ext uri="{FF2B5EF4-FFF2-40B4-BE49-F238E27FC236}">
                      <a16:creationId xmlns:a16="http://schemas.microsoft.com/office/drawing/2014/main" id="{DD5DF554-7AF8-FC28-EA4E-CF370C3AE5F5}"/>
                    </a:ext>
                  </a:extLst>
                </p:cNvPr>
                <p:cNvSpPr/>
                <p:nvPr/>
              </p:nvSpPr>
              <p:spPr>
                <a:xfrm flipV="1">
                  <a:off x="1940011" y="3789279"/>
                  <a:ext cx="266006" cy="249631"/>
                </a:xfrm>
                <a:prstGeom prst="triangle">
                  <a:avLst/>
                </a:prstGeom>
                <a:solidFill>
                  <a:srgbClr val="46ADF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63C34E31-EB8E-4207-694D-DCAD121C00A3}"/>
                  </a:ext>
                </a:extLst>
              </p:cNvPr>
              <p:cNvGrpSpPr/>
              <p:nvPr/>
            </p:nvGrpSpPr>
            <p:grpSpPr>
              <a:xfrm flipV="1">
                <a:off x="5507203" y="3488886"/>
                <a:ext cx="1371600" cy="300929"/>
                <a:chOff x="1371600" y="3737981"/>
                <a:chExt cx="1371600" cy="300929"/>
              </a:xfrm>
              <a:solidFill>
                <a:srgbClr val="093C92"/>
              </a:solidFill>
            </p:grpSpPr>
            <p:sp>
              <p:nvSpPr>
                <p:cNvPr id="28" name="사각형: 둥근 모서리 27">
                  <a:extLst>
                    <a:ext uri="{FF2B5EF4-FFF2-40B4-BE49-F238E27FC236}">
                      <a16:creationId xmlns:a16="http://schemas.microsoft.com/office/drawing/2014/main" id="{6E2C1BE7-D166-6E24-C240-9046F2E3DAB2}"/>
                    </a:ext>
                  </a:extLst>
                </p:cNvPr>
                <p:cNvSpPr/>
                <p:nvPr/>
              </p:nvSpPr>
              <p:spPr>
                <a:xfrm flipV="1">
                  <a:off x="1371600" y="3737981"/>
                  <a:ext cx="1371600" cy="177866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이등변 삼각형 28">
                  <a:extLst>
                    <a:ext uri="{FF2B5EF4-FFF2-40B4-BE49-F238E27FC236}">
                      <a16:creationId xmlns:a16="http://schemas.microsoft.com/office/drawing/2014/main" id="{DE9CCDE0-F9EE-CADD-A1D1-D78C45299901}"/>
                    </a:ext>
                  </a:extLst>
                </p:cNvPr>
                <p:cNvSpPr/>
                <p:nvPr/>
              </p:nvSpPr>
              <p:spPr>
                <a:xfrm flipV="1">
                  <a:off x="1940011" y="3789279"/>
                  <a:ext cx="266006" cy="24963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C9D02950-0CB1-3318-40A8-6F7D962594E6}"/>
                </a:ext>
              </a:extLst>
            </p:cNvPr>
            <p:cNvSpPr txBox="1"/>
            <p:nvPr/>
          </p:nvSpPr>
          <p:spPr>
            <a:xfrm>
              <a:off x="1371600" y="3889242"/>
              <a:ext cx="215497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언론사에서 </a:t>
              </a:r>
              <a:r>
                <a:rPr lang="ko-KR" altLang="en-US" sz="12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팩트체크</a:t>
              </a:r>
              <a:endPara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algn="ctr"/>
              <a:r>
                <a:rPr lang="ko-KR" altLang="en-US" sz="12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하고자하는</a:t>
              </a:r>
              <a:endPara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검증 내용을 업로드</a:t>
              </a:r>
              <a:endParaRPr lang="ko-KR" altLang="en-US" sz="12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3CFA751E-436C-DFE3-95A5-B30EC53B2F3D}"/>
                </a:ext>
              </a:extLst>
            </p:cNvPr>
            <p:cNvSpPr txBox="1"/>
            <p:nvPr/>
          </p:nvSpPr>
          <p:spPr>
            <a:xfrm>
              <a:off x="2873765" y="2338095"/>
              <a:ext cx="201124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하나의 </a:t>
              </a:r>
              <a:endPara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algn="ctr"/>
              <a:r>
                <a:rPr lang="ko-KR" altLang="en-US" sz="12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뱃지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(badge)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생성</a:t>
              </a:r>
              <a:endParaRPr lang="ko-KR" altLang="en-US" sz="12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DB391336-0D31-DB8F-ACCA-29192612969F}"/>
                </a:ext>
              </a:extLst>
            </p:cNvPr>
            <p:cNvSpPr txBox="1"/>
            <p:nvPr/>
          </p:nvSpPr>
          <p:spPr>
            <a:xfrm>
              <a:off x="4306320" y="3943189"/>
              <a:ext cx="197903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다른 언론사들과</a:t>
              </a:r>
              <a:endPara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해당 </a:t>
              </a:r>
              <a:r>
                <a:rPr lang="ko-KR" altLang="en-US" sz="12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뱃지에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검증 내용과 </a:t>
              </a:r>
              <a:endPara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판정 결과를 추가</a:t>
              </a:r>
              <a:endParaRPr lang="ko-KR" altLang="en-US" sz="12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5A6F373B-057F-FA83-886B-6610FE4A88B8}"/>
                </a:ext>
              </a:extLst>
            </p:cNvPr>
            <p:cNvSpPr txBox="1"/>
            <p:nvPr/>
          </p:nvSpPr>
          <p:spPr>
            <a:xfrm>
              <a:off x="5384780" y="2230207"/>
              <a:ext cx="259653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하나의 팩트에 관해 </a:t>
              </a:r>
              <a:endPara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두 개 이상의 언론사가 </a:t>
              </a:r>
              <a:endPara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검증에 참여하여 </a:t>
              </a:r>
              <a:r>
                <a:rPr lang="ko-KR" altLang="en-US" sz="12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뱃지표시</a:t>
              </a:r>
              <a:endParaRPr lang="ko-KR" altLang="en-US" sz="12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pic>
          <p:nvPicPr>
            <p:cNvPr id="1034" name="그림 1033" descr="로고, 상징, 클립아트, 그래픽이(가) 표시된 사진&#10;&#10;자동 생성된 설명">
              <a:extLst>
                <a:ext uri="{FF2B5EF4-FFF2-40B4-BE49-F238E27FC236}">
                  <a16:creationId xmlns:a16="http://schemas.microsoft.com/office/drawing/2014/main" id="{AD36CD75-7D4D-7A70-2B96-11C16116A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66022" y="3404192"/>
              <a:ext cx="399058" cy="399058"/>
            </a:xfrm>
            <a:prstGeom prst="rect">
              <a:avLst/>
            </a:prstGeom>
          </p:spPr>
        </p:pic>
        <p:pic>
          <p:nvPicPr>
            <p:cNvPr id="1038" name="그림 1037" descr="클립아트, 그래픽, 그림, 만화 영화이(가) 표시된 사진&#10;&#10;자동 생성된 설명">
              <a:extLst>
                <a:ext uri="{FF2B5EF4-FFF2-40B4-BE49-F238E27FC236}">
                  <a16:creationId xmlns:a16="http://schemas.microsoft.com/office/drawing/2014/main" id="{720E51CF-6737-DFC8-2F27-4A876DFEA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46381" y="1851849"/>
              <a:ext cx="434788" cy="434788"/>
            </a:xfrm>
            <a:prstGeom prst="rect">
              <a:avLst/>
            </a:prstGeom>
          </p:spPr>
        </p:pic>
        <p:pic>
          <p:nvPicPr>
            <p:cNvPr id="1042" name="그림 1041" descr="폰트, 상징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4CCD9B61-0D76-80E1-9923-70BDE66F1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37765" y="3437039"/>
              <a:ext cx="407179" cy="407179"/>
            </a:xfrm>
            <a:prstGeom prst="rect">
              <a:avLst/>
            </a:prstGeom>
          </p:spPr>
        </p:pic>
        <p:pic>
          <p:nvPicPr>
            <p:cNvPr id="1044" name="그림 1043" descr="상징, 폰트, 디자인이(가) 표시된 사진&#10;&#10;자동 생성된 설명">
              <a:extLst>
                <a:ext uri="{FF2B5EF4-FFF2-40B4-BE49-F238E27FC236}">
                  <a16:creationId xmlns:a16="http://schemas.microsoft.com/office/drawing/2014/main" id="{D36FAA8D-FDCE-FDD8-1DAB-314C967F5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76447" y="1810974"/>
              <a:ext cx="444434" cy="444434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8FBCECD-31E5-4045-84FF-4F6B75DC900E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모델 설명</a:t>
            </a:r>
          </a:p>
        </p:txBody>
      </p:sp>
    </p:spTree>
    <p:extLst>
      <p:ext uri="{BB962C8B-B14F-4D97-AF65-F5344CB8AC3E}">
        <p14:creationId xmlns:p14="http://schemas.microsoft.com/office/powerpoint/2010/main" val="543436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E84F-7422-A59F-21CE-BF3AC8651A42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 데이터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E72830E-0C5C-CEBE-65AC-574F6DC49733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C67B979C-9E2F-CD8A-0C6C-97C97862C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62" y="1065412"/>
            <a:ext cx="1330962" cy="194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9DFFC032-0ECF-32EE-FC8A-096BC8808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082" y="1065412"/>
            <a:ext cx="3108274" cy="311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C429031-2D03-D503-D555-0E6DDF44E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913" y="1065412"/>
            <a:ext cx="4024525" cy="311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42AFC3-03E7-426F-878F-40A11FDD9849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모델 설명</a:t>
            </a:r>
          </a:p>
        </p:txBody>
      </p:sp>
    </p:spTree>
    <p:extLst>
      <p:ext uri="{BB962C8B-B14F-4D97-AF65-F5344CB8AC3E}">
        <p14:creationId xmlns:p14="http://schemas.microsoft.com/office/powerpoint/2010/main" val="1056300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964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E84F-7422-A59F-21CE-BF3AC8651A42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 데이터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E72830E-0C5C-CEBE-65AC-574F6DC49733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1344272-8337-7273-7BC3-21DF314C8E25}"/>
              </a:ext>
            </a:extLst>
          </p:cNvPr>
          <p:cNvSpPr txBox="1"/>
          <p:nvPr/>
        </p:nvSpPr>
        <p:spPr>
          <a:xfrm>
            <a:off x="137245" y="2048970"/>
            <a:ext cx="24723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3431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ko-KR" altLang="en-US" sz="160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구성</a:t>
            </a:r>
          </a:p>
        </p:txBody>
      </p:sp>
      <p:cxnSp>
        <p:nvCxnSpPr>
          <p:cNvPr id="1039" name="직선 연결선 1038">
            <a:extLst>
              <a:ext uri="{FF2B5EF4-FFF2-40B4-BE49-F238E27FC236}">
                <a16:creationId xmlns:a16="http://schemas.microsoft.com/office/drawing/2014/main" id="{F5A3ABAA-603D-6D1D-EF09-0B957447272F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314325" y="2387524"/>
            <a:ext cx="1059081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oogle Shape;106;p20">
            <a:hlinkClick r:id="rId4"/>
            <a:extLst>
              <a:ext uri="{FF2B5EF4-FFF2-40B4-BE49-F238E27FC236}">
                <a16:creationId xmlns:a16="http://schemas.microsoft.com/office/drawing/2014/main" id="{9B433FEF-D75D-F782-7490-349B8EF98CC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325" y="1160103"/>
            <a:ext cx="1428750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ACE4FE-115D-DD30-5F81-0A9CB53C3C9F}"/>
              </a:ext>
            </a:extLst>
          </p:cNvPr>
          <p:cNvSpPr txBox="1"/>
          <p:nvPr/>
        </p:nvSpPr>
        <p:spPr>
          <a:xfrm>
            <a:off x="2166052" y="1316734"/>
            <a:ext cx="56058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AI Hub</a:t>
            </a:r>
            <a:r>
              <a:rPr lang="ko-KR" altLang="en-US" sz="14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ko-KR" altLang="en-US" sz="1400" b="0" i="0" u="none" strike="noStrike" dirty="0" err="1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한국지능정보사회진흥원</a:t>
            </a:r>
            <a:r>
              <a:rPr lang="en-US" altLang="ko-KR" sz="14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(NIA)</a:t>
            </a:r>
            <a:r>
              <a:rPr lang="ko-KR" altLang="en-US" sz="14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 운영하는 </a:t>
            </a:r>
            <a:r>
              <a:rPr lang="en-US" altLang="ko-KR" sz="14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AI </a:t>
            </a:r>
            <a:r>
              <a:rPr lang="ko-KR" altLang="en-US" sz="14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통합 플랫폼입니다</a:t>
            </a:r>
            <a:r>
              <a:rPr lang="en-US" altLang="ko-KR" sz="14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endParaRPr lang="ko-KR" altLang="en-US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77A7AC-B29D-2A17-603B-E9CC28130F95}"/>
              </a:ext>
            </a:extLst>
          </p:cNvPr>
          <p:cNvSpPr txBox="1"/>
          <p:nvPr/>
        </p:nvSpPr>
        <p:spPr>
          <a:xfrm>
            <a:off x="304999" y="4302009"/>
            <a:ext cx="30841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u="none" strike="noStrike" dirty="0" err="1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낚시성</a:t>
            </a:r>
            <a:r>
              <a:rPr lang="ko-KR" altLang="en-US" sz="10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기사 탐지 데이터</a:t>
            </a:r>
            <a:r>
              <a:rPr lang="en-US" altLang="ko-KR" sz="10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70</a:t>
            </a:r>
            <a:r>
              <a:rPr lang="ko-KR" altLang="en-US" sz="10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만개의 신문기사 데이터 활용</a:t>
            </a:r>
            <a:endParaRPr lang="ko-KR" altLang="en-US" sz="10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EF92A69-738B-8E4C-FA18-C77721972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183787"/>
              </p:ext>
            </p:extLst>
          </p:nvPr>
        </p:nvGraphicFramePr>
        <p:xfrm>
          <a:off x="355723" y="2571750"/>
          <a:ext cx="3620658" cy="1615440"/>
        </p:xfrm>
        <a:graphic>
          <a:graphicData uri="http://schemas.openxmlformats.org/drawingml/2006/table">
            <a:tbl>
              <a:tblPr firstRow="1" bandRow="1">
                <a:tableStyleId>{79C89256-29B3-4EA4-B57A-711DEC67025E}</a:tableStyleId>
              </a:tblPr>
              <a:tblGrid>
                <a:gridCol w="575150">
                  <a:extLst>
                    <a:ext uri="{9D8B030D-6E8A-4147-A177-3AD203B41FA5}">
                      <a16:colId xmlns:a16="http://schemas.microsoft.com/office/drawing/2014/main" val="790591864"/>
                    </a:ext>
                  </a:extLst>
                </a:gridCol>
                <a:gridCol w="496504">
                  <a:extLst>
                    <a:ext uri="{9D8B030D-6E8A-4147-A177-3AD203B41FA5}">
                      <a16:colId xmlns:a16="http://schemas.microsoft.com/office/drawing/2014/main" val="2389034450"/>
                    </a:ext>
                  </a:extLst>
                </a:gridCol>
                <a:gridCol w="797214">
                  <a:extLst>
                    <a:ext uri="{9D8B030D-6E8A-4147-A177-3AD203B41FA5}">
                      <a16:colId xmlns:a16="http://schemas.microsoft.com/office/drawing/2014/main" val="3493162898"/>
                    </a:ext>
                  </a:extLst>
                </a:gridCol>
                <a:gridCol w="544904">
                  <a:extLst>
                    <a:ext uri="{9D8B030D-6E8A-4147-A177-3AD203B41FA5}">
                      <a16:colId xmlns:a16="http://schemas.microsoft.com/office/drawing/2014/main" val="3965183708"/>
                    </a:ext>
                  </a:extLst>
                </a:gridCol>
                <a:gridCol w="603443">
                  <a:extLst>
                    <a:ext uri="{9D8B030D-6E8A-4147-A177-3AD203B41FA5}">
                      <a16:colId xmlns:a16="http://schemas.microsoft.com/office/drawing/2014/main" val="1774349144"/>
                    </a:ext>
                  </a:extLst>
                </a:gridCol>
                <a:gridCol w="603443">
                  <a:extLst>
                    <a:ext uri="{9D8B030D-6E8A-4147-A177-3AD203B41FA5}">
                      <a16:colId xmlns:a16="http://schemas.microsoft.com/office/drawing/2014/main" val="4065819048"/>
                    </a:ext>
                  </a:extLst>
                </a:gridCol>
              </a:tblGrid>
              <a:tr h="3333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형태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포맷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세부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구축 규모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건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)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549718"/>
                  </a:ext>
                </a:extLst>
              </a:tr>
              <a:tr h="205118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신문기사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원천데이터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JSON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세부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364,333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9486539"/>
                  </a:ext>
                </a:extLst>
              </a:tr>
              <a:tr h="205118">
                <a:tc v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2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세부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369,094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4816356"/>
                  </a:ext>
                </a:extLst>
              </a:tr>
              <a:tr h="205118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합계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733,427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7430221"/>
                  </a:ext>
                </a:extLst>
              </a:tr>
              <a:tr h="205118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라벨링데이터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JSON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세부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364,333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5166467"/>
                  </a:ext>
                </a:extLst>
              </a:tr>
              <a:tr h="205118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2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세부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369,094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3514135"/>
                  </a:ext>
                </a:extLst>
              </a:tr>
              <a:tr h="205118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합계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733,427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4137155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00F2B75-2EA5-8DC7-B140-BD106690A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122409"/>
              </p:ext>
            </p:extLst>
          </p:nvPr>
        </p:nvGraphicFramePr>
        <p:xfrm>
          <a:off x="5284179" y="2093289"/>
          <a:ext cx="2664314" cy="2208720"/>
        </p:xfrm>
        <a:graphic>
          <a:graphicData uri="http://schemas.openxmlformats.org/drawingml/2006/table">
            <a:tbl>
              <a:tblPr firstRow="1" bandRow="1">
                <a:tableStyleId>{79C89256-29B3-4EA4-B57A-711DEC67025E}</a:tableStyleId>
              </a:tblPr>
              <a:tblGrid>
                <a:gridCol w="292087">
                  <a:extLst>
                    <a:ext uri="{9D8B030D-6E8A-4147-A177-3AD203B41FA5}">
                      <a16:colId xmlns:a16="http://schemas.microsoft.com/office/drawing/2014/main" val="2424440458"/>
                    </a:ext>
                  </a:extLst>
                </a:gridCol>
                <a:gridCol w="2372227">
                  <a:extLst>
                    <a:ext uri="{9D8B030D-6E8A-4147-A177-3AD203B41FA5}">
                      <a16:colId xmlns:a16="http://schemas.microsoft.com/office/drawing/2014/main" val="22172703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sourceDataInfo_newsID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3128201"/>
                  </a:ext>
                </a:extLst>
              </a:tr>
              <a:tr h="129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sourceDataInfo_newsCategory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8305861"/>
                  </a:ext>
                </a:extLst>
              </a:tr>
              <a:tr h="1578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sourceDataInfo_newsSubcategory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5360635"/>
                  </a:ext>
                </a:extLst>
              </a:tr>
              <a:tr h="129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sourcebatalnfo_newsTitle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6973223"/>
                  </a:ext>
                </a:extLst>
              </a:tr>
              <a:tr h="129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sourceDataInfo_newsSubTitle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8591574"/>
                  </a:ext>
                </a:extLst>
              </a:tr>
              <a:tr h="129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sourceDatalnfo_newsContent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604502"/>
                  </a:ext>
                </a:extLst>
              </a:tr>
              <a:tr h="129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sourceDataInfo_partNum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518331"/>
                  </a:ext>
                </a:extLst>
              </a:tr>
              <a:tr h="129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sourceDatalnfo_useType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1599136"/>
                  </a:ext>
                </a:extLst>
              </a:tr>
              <a:tr h="129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sourceDataInfo_processType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588348"/>
                  </a:ext>
                </a:extLst>
              </a:tr>
              <a:tr h="1578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sourceDataInfo_processPattern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729631"/>
                  </a:ext>
                </a:extLst>
              </a:tr>
              <a:tr h="129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sourceDataInfo_processLevel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6522861"/>
                  </a:ext>
                </a:extLst>
              </a:tr>
              <a:tr h="1578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sourceDataInfo_sentenceCount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8125117"/>
                  </a:ext>
                </a:extLst>
              </a:tr>
              <a:tr h="129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sourceDataInfo_sentenceInfo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4313658"/>
                  </a:ext>
                </a:extLst>
              </a:tr>
              <a:tr h="129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labeledDataInfo_newTitle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4607973"/>
                  </a:ext>
                </a:extLst>
              </a:tr>
              <a:tr h="129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labeledDataInfo_clickbaitClass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6765229"/>
                  </a:ext>
                </a:extLst>
              </a:tr>
              <a:tr h="1578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TabeledDataInfo_referSentenceInfo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2676724"/>
                  </a:ext>
                </a:extLst>
              </a:tr>
            </a:tbl>
          </a:graphicData>
        </a:graphic>
      </p:graphicFrame>
      <p:sp>
        <p:nvSpPr>
          <p:cNvPr id="1025" name="TextBox 1024">
            <a:extLst>
              <a:ext uri="{FF2B5EF4-FFF2-40B4-BE49-F238E27FC236}">
                <a16:creationId xmlns:a16="http://schemas.microsoft.com/office/drawing/2014/main" id="{645FC7E3-105F-E84C-D79C-D26CB4F47B7F}"/>
              </a:ext>
            </a:extLst>
          </p:cNvPr>
          <p:cNvSpPr txBox="1"/>
          <p:nvPr/>
        </p:nvSpPr>
        <p:spPr>
          <a:xfrm>
            <a:off x="5191857" y="4425119"/>
            <a:ext cx="46028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0, 1</a:t>
            </a:r>
            <a:r>
              <a:rPr lang="ko-KR" altLang="en-US" sz="10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낚시성의 라벨링을 구분하는 뉴스 데이터</a:t>
            </a:r>
            <a:endParaRPr lang="ko-KR" altLang="en-US" sz="10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02F47282-F654-8D3F-A819-FB761FBB3B90}"/>
              </a:ext>
            </a:extLst>
          </p:cNvPr>
          <p:cNvSpPr txBox="1"/>
          <p:nvPr/>
        </p:nvSpPr>
        <p:spPr>
          <a:xfrm>
            <a:off x="5191857" y="4628300"/>
            <a:ext cx="46893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i="0" u="none" strike="noStrike" dirty="0" err="1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useType</a:t>
            </a:r>
            <a:r>
              <a:rPr lang="en-US" altLang="ko-KR" sz="1000" b="1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000" b="1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용도유형</a:t>
            </a:r>
            <a:r>
              <a:rPr lang="en-US" altLang="ko-KR" sz="1000" b="1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r>
              <a:rPr lang="ko-KR" altLang="en-US" sz="10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  <a:r>
              <a:rPr lang="ko-KR" altLang="en-US" sz="1000" b="1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00" b="1" i="0" u="none" strike="noStrike" dirty="0" err="1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clickbaitClass</a:t>
            </a:r>
            <a:r>
              <a:rPr lang="en-US" altLang="ko-KR" sz="1000" b="1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000" b="1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낚시기사분류</a:t>
            </a:r>
            <a:r>
              <a:rPr lang="en-US" altLang="ko-KR" sz="1000" b="1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r>
              <a:rPr lang="ko-KR" altLang="en-US" sz="10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en-US" altLang="ko-KR" sz="1000" b="0" i="0" u="none" strike="noStrike" dirty="0">
              <a:solidFill>
                <a:schemeClr val="bg1"/>
              </a:solidFill>
              <a:effectLst/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en-US" altLang="ko-KR" sz="1000" b="0" i="0" u="none" strike="noStrike" dirty="0" err="1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labeledData</a:t>
            </a:r>
            <a:r>
              <a:rPr lang="ko-KR" altLang="en-US" sz="10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속함</a:t>
            </a:r>
            <a:r>
              <a:rPr lang="en-US" altLang="ko-KR" sz="10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0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돌의 데이터 값 동일 확인</a:t>
            </a:r>
            <a:r>
              <a:rPr lang="en-US" altLang="ko-KR" sz="10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endParaRPr lang="ko-KR" altLang="en-US" sz="10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1036" name="직선 화살표 연결선 1035">
            <a:extLst>
              <a:ext uri="{FF2B5EF4-FFF2-40B4-BE49-F238E27FC236}">
                <a16:creationId xmlns:a16="http://schemas.microsoft.com/office/drawing/2014/main" id="{F3504232-6CE7-C36A-9B80-298C6A6448DC}"/>
              </a:ext>
            </a:extLst>
          </p:cNvPr>
          <p:cNvCxnSpPr/>
          <p:nvPr/>
        </p:nvCxnSpPr>
        <p:spPr>
          <a:xfrm>
            <a:off x="4353886" y="3379470"/>
            <a:ext cx="62078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A1995B7-0746-4178-A41B-471E1A2A1930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모델 설명</a:t>
            </a:r>
          </a:p>
        </p:txBody>
      </p:sp>
    </p:spTree>
    <p:extLst>
      <p:ext uri="{BB962C8B-B14F-4D97-AF65-F5344CB8AC3E}">
        <p14:creationId xmlns:p14="http://schemas.microsoft.com/office/powerpoint/2010/main" val="1546917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E84F-7422-A59F-21CE-BF3AC8651A42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 데이터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E72830E-0C5C-CEBE-65AC-574F6DC49733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oogle Shape;115;p21">
            <a:hlinkClick r:id="rId4"/>
            <a:extLst>
              <a:ext uri="{FF2B5EF4-FFF2-40B4-BE49-F238E27FC236}">
                <a16:creationId xmlns:a16="http://schemas.microsoft.com/office/drawing/2014/main" id="{B8049754-E013-7B53-E967-59DE1B7ADA0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652" y="1148317"/>
            <a:ext cx="1311623" cy="61005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C26EEE-8296-6F9E-1E76-B9309CAE3627}"/>
              </a:ext>
            </a:extLst>
          </p:cNvPr>
          <p:cNvSpPr txBox="1"/>
          <p:nvPr/>
        </p:nvSpPr>
        <p:spPr>
          <a:xfrm>
            <a:off x="1826963" y="1299458"/>
            <a:ext cx="4602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6525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</a:pPr>
            <a:r>
              <a:rPr lang="en-US" altLang="ko-KR" sz="1400" dirty="0" err="1">
                <a:solidFill>
                  <a:schemeClr val="bg1"/>
                </a:solidFill>
              </a:rPr>
              <a:t>BeautifulSoup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이용하여 네이버 뉴스기사 </a:t>
            </a:r>
            <a:r>
              <a:rPr lang="ko-KR" altLang="en-US" sz="1400" dirty="0" err="1">
                <a:solidFill>
                  <a:schemeClr val="bg1"/>
                </a:solidFill>
              </a:rPr>
              <a:t>크롤링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8" name="Google Shape;116;p21">
            <a:extLst>
              <a:ext uri="{FF2B5EF4-FFF2-40B4-BE49-F238E27FC236}">
                <a16:creationId xmlns:a16="http://schemas.microsoft.com/office/drawing/2014/main" id="{D82EFD8B-7602-73F6-3B16-A5B2770544B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150" y="2068250"/>
            <a:ext cx="4419601" cy="26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17;p21">
            <a:extLst>
              <a:ext uri="{FF2B5EF4-FFF2-40B4-BE49-F238E27FC236}">
                <a16:creationId xmlns:a16="http://schemas.microsoft.com/office/drawing/2014/main" id="{577BD4A4-F729-9836-2AF6-2533721FE8B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7750" y="2068250"/>
            <a:ext cx="3730854" cy="268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528BD8-3E42-4B04-A0EA-89FAD8833F21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모델 설명</a:t>
            </a:r>
          </a:p>
        </p:txBody>
      </p:sp>
    </p:spTree>
    <p:extLst>
      <p:ext uri="{BB962C8B-B14F-4D97-AF65-F5344CB8AC3E}">
        <p14:creationId xmlns:p14="http://schemas.microsoft.com/office/powerpoint/2010/main" val="3188644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E84F-7422-A59F-21CE-BF3AC8651A42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 데이터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E72830E-0C5C-CEBE-65AC-574F6DC49733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oogle Shape;124;p22">
            <a:hlinkClick r:id="rId4"/>
            <a:extLst>
              <a:ext uri="{FF2B5EF4-FFF2-40B4-BE49-F238E27FC236}">
                <a16:creationId xmlns:a16="http://schemas.microsoft.com/office/drawing/2014/main" id="{51919DC5-CD95-DAE5-BF7B-D81310817D6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151" y="1105719"/>
            <a:ext cx="1635126" cy="5813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22D66827-000C-1AE0-8D4E-DE934CD4F6DD}"/>
              </a:ext>
            </a:extLst>
          </p:cNvPr>
          <p:cNvGrpSpPr/>
          <p:nvPr/>
        </p:nvGrpSpPr>
        <p:grpSpPr>
          <a:xfrm>
            <a:off x="2584168" y="314471"/>
            <a:ext cx="5027905" cy="2163874"/>
            <a:chOff x="1786555" y="1900970"/>
            <a:chExt cx="5027905" cy="216387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EA93F45-0ED4-22E9-07DE-BD268E0FE882}"/>
                </a:ext>
              </a:extLst>
            </p:cNvPr>
            <p:cNvGrpSpPr/>
            <p:nvPr/>
          </p:nvGrpSpPr>
          <p:grpSpPr>
            <a:xfrm>
              <a:off x="2190104" y="2789547"/>
              <a:ext cx="4190875" cy="424036"/>
              <a:chOff x="1285102" y="3490993"/>
              <a:chExt cx="4190875" cy="424036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F0836D58-F94C-6183-84D9-E9A6BA7068EB}"/>
                  </a:ext>
                </a:extLst>
              </p:cNvPr>
              <p:cNvGrpSpPr/>
              <p:nvPr/>
            </p:nvGrpSpPr>
            <p:grpSpPr>
              <a:xfrm>
                <a:off x="1285102" y="3614100"/>
                <a:ext cx="1371600" cy="300929"/>
                <a:chOff x="1371600" y="3737981"/>
                <a:chExt cx="1371600" cy="300929"/>
              </a:xfrm>
            </p:grpSpPr>
            <p:sp>
              <p:nvSpPr>
                <p:cNvPr id="32" name="사각형: 둥근 모서리 31">
                  <a:extLst>
                    <a:ext uri="{FF2B5EF4-FFF2-40B4-BE49-F238E27FC236}">
                      <a16:creationId xmlns:a16="http://schemas.microsoft.com/office/drawing/2014/main" id="{698B0106-24DE-4306-8C00-D0F6AC5EA99C}"/>
                    </a:ext>
                  </a:extLst>
                </p:cNvPr>
                <p:cNvSpPr/>
                <p:nvPr/>
              </p:nvSpPr>
              <p:spPr>
                <a:xfrm>
                  <a:off x="1371600" y="3737981"/>
                  <a:ext cx="1371600" cy="177866"/>
                </a:xfrm>
                <a:prstGeom prst="roundRect">
                  <a:avLst/>
                </a:prstGeom>
                <a:solidFill>
                  <a:srgbClr val="46ADF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이등변 삼각형 32">
                  <a:extLst>
                    <a:ext uri="{FF2B5EF4-FFF2-40B4-BE49-F238E27FC236}">
                      <a16:creationId xmlns:a16="http://schemas.microsoft.com/office/drawing/2014/main" id="{D4DB4F56-67AA-8C0C-3FE1-5D6F038FD73B}"/>
                    </a:ext>
                  </a:extLst>
                </p:cNvPr>
                <p:cNvSpPr/>
                <p:nvPr/>
              </p:nvSpPr>
              <p:spPr>
                <a:xfrm flipV="1">
                  <a:off x="1940011" y="3789279"/>
                  <a:ext cx="266006" cy="249631"/>
                </a:xfrm>
                <a:prstGeom prst="triangle">
                  <a:avLst/>
                </a:prstGeom>
                <a:solidFill>
                  <a:srgbClr val="46ADF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A6E6DFFA-FB97-3125-3DC3-97D166D4FD6E}"/>
                  </a:ext>
                </a:extLst>
              </p:cNvPr>
              <p:cNvGrpSpPr/>
              <p:nvPr/>
            </p:nvGrpSpPr>
            <p:grpSpPr>
              <a:xfrm flipV="1">
                <a:off x="2687928" y="3490993"/>
                <a:ext cx="1371600" cy="300929"/>
                <a:chOff x="1371600" y="3737981"/>
                <a:chExt cx="1371600" cy="300929"/>
              </a:xfrm>
              <a:solidFill>
                <a:srgbClr val="093C92"/>
              </a:solidFill>
            </p:grpSpPr>
            <p:sp>
              <p:nvSpPr>
                <p:cNvPr id="30" name="사각형: 둥근 모서리 29">
                  <a:extLst>
                    <a:ext uri="{FF2B5EF4-FFF2-40B4-BE49-F238E27FC236}">
                      <a16:creationId xmlns:a16="http://schemas.microsoft.com/office/drawing/2014/main" id="{D9BE7ABE-FEBA-8441-2259-2943A9574C34}"/>
                    </a:ext>
                  </a:extLst>
                </p:cNvPr>
                <p:cNvSpPr/>
                <p:nvPr/>
              </p:nvSpPr>
              <p:spPr>
                <a:xfrm flipV="1">
                  <a:off x="1371600" y="3737981"/>
                  <a:ext cx="1371600" cy="177866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이등변 삼각형 30">
                  <a:extLst>
                    <a:ext uri="{FF2B5EF4-FFF2-40B4-BE49-F238E27FC236}">
                      <a16:creationId xmlns:a16="http://schemas.microsoft.com/office/drawing/2014/main" id="{42692280-0773-7D3D-3EF0-F3E1E8AAD7F6}"/>
                    </a:ext>
                  </a:extLst>
                </p:cNvPr>
                <p:cNvSpPr/>
                <p:nvPr/>
              </p:nvSpPr>
              <p:spPr>
                <a:xfrm flipV="1">
                  <a:off x="1940011" y="3789279"/>
                  <a:ext cx="266006" cy="24963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14CDF821-7057-6B92-F77A-9CEA953D9848}"/>
                  </a:ext>
                </a:extLst>
              </p:cNvPr>
              <p:cNvGrpSpPr/>
              <p:nvPr/>
            </p:nvGrpSpPr>
            <p:grpSpPr>
              <a:xfrm>
                <a:off x="4104377" y="3611993"/>
                <a:ext cx="1371600" cy="300929"/>
                <a:chOff x="1371600" y="3737981"/>
                <a:chExt cx="1371600" cy="300929"/>
              </a:xfrm>
            </p:grpSpPr>
            <p:sp>
              <p:nvSpPr>
                <p:cNvPr id="28" name="사각형: 둥근 모서리 27">
                  <a:extLst>
                    <a:ext uri="{FF2B5EF4-FFF2-40B4-BE49-F238E27FC236}">
                      <a16:creationId xmlns:a16="http://schemas.microsoft.com/office/drawing/2014/main" id="{BFF77981-8411-4E54-8D38-4BF85C6AA9ED}"/>
                    </a:ext>
                  </a:extLst>
                </p:cNvPr>
                <p:cNvSpPr/>
                <p:nvPr/>
              </p:nvSpPr>
              <p:spPr>
                <a:xfrm>
                  <a:off x="1371600" y="3737981"/>
                  <a:ext cx="1371600" cy="177866"/>
                </a:xfrm>
                <a:prstGeom prst="roundRect">
                  <a:avLst/>
                </a:prstGeom>
                <a:solidFill>
                  <a:srgbClr val="46ADF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이등변 삼각형 28">
                  <a:extLst>
                    <a:ext uri="{FF2B5EF4-FFF2-40B4-BE49-F238E27FC236}">
                      <a16:creationId xmlns:a16="http://schemas.microsoft.com/office/drawing/2014/main" id="{30196FC4-4834-7F35-18EC-2BFD30482CA3}"/>
                    </a:ext>
                  </a:extLst>
                </p:cNvPr>
                <p:cNvSpPr/>
                <p:nvPr/>
              </p:nvSpPr>
              <p:spPr>
                <a:xfrm flipV="1">
                  <a:off x="1940011" y="3789279"/>
                  <a:ext cx="266006" cy="249631"/>
                </a:xfrm>
                <a:prstGeom prst="triangle">
                  <a:avLst/>
                </a:prstGeom>
                <a:solidFill>
                  <a:srgbClr val="46ADF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3AFB72-F137-B05B-BF0D-20CF3D51E950}"/>
                </a:ext>
              </a:extLst>
            </p:cNvPr>
            <p:cNvSpPr txBox="1"/>
            <p:nvPr/>
          </p:nvSpPr>
          <p:spPr>
            <a:xfrm>
              <a:off x="1786555" y="3604724"/>
              <a:ext cx="215497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Openai</a:t>
              </a:r>
              <a:r>
                <a:rPr lang="en-US" altLang="ko-KR" sz="11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API</a:t>
              </a:r>
              <a:r>
                <a:rPr lang="ko-KR" altLang="en-US" sz="11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를 사용하여 </a:t>
              </a:r>
              <a:r>
                <a:rPr lang="en-US" altLang="ko-KR" sz="11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Youtube</a:t>
              </a:r>
              <a:r>
                <a:rPr lang="en-US" altLang="ko-KR" sz="11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</a:t>
              </a:r>
              <a:r>
                <a:rPr lang="ko-KR" altLang="en-US" sz="11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스크립트 추출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327A6CB-8B15-CDF1-349C-4985B315ABD9}"/>
                </a:ext>
              </a:extLst>
            </p:cNvPr>
            <p:cNvSpPr txBox="1"/>
            <p:nvPr/>
          </p:nvSpPr>
          <p:spPr>
            <a:xfrm>
              <a:off x="3276363" y="2362502"/>
              <a:ext cx="2011248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36525" lvl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50"/>
              </a:pPr>
              <a:r>
                <a:rPr lang="en-US" altLang="ko-KR" sz="11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LLM </a:t>
              </a:r>
              <a:r>
                <a:rPr lang="ko-KR" altLang="en-US" sz="11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모델 사용하여</a:t>
              </a:r>
              <a:endParaRPr lang="en-US" altLang="ko-KR" sz="11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marL="136525" lvl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50"/>
              </a:pPr>
              <a:r>
                <a:rPr lang="ko-KR" altLang="en-US" sz="11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</a:t>
              </a:r>
              <a:r>
                <a:rPr lang="ko-KR" altLang="en-US" sz="11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스트립트</a:t>
              </a:r>
              <a:r>
                <a:rPr lang="ko-KR" altLang="en-US" sz="11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요약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B51BEC-BA26-4760-495F-36CBE8962C1C}"/>
                </a:ext>
              </a:extLst>
            </p:cNvPr>
            <p:cNvSpPr txBox="1"/>
            <p:nvPr/>
          </p:nvSpPr>
          <p:spPr>
            <a:xfrm>
              <a:off x="4659490" y="3633957"/>
              <a:ext cx="215497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Konlpy</a:t>
              </a:r>
              <a:r>
                <a:rPr lang="en-US" altLang="ko-KR" sz="11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</a:t>
              </a:r>
              <a:r>
                <a:rPr lang="ko-KR" altLang="en-US" sz="11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라이브러리 사용하여 </a:t>
              </a:r>
              <a:endParaRPr lang="en-US" altLang="ko-KR" sz="11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기사 토큰화 작업</a:t>
              </a:r>
              <a:endParaRPr lang="ko-KR" altLang="en-US" sz="11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3770F44-8110-8C3C-4616-2D020BE19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680977" y="3230887"/>
              <a:ext cx="399058" cy="399058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84D8BA1-3B4A-5987-CA83-A2516DD50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4061336" y="1900970"/>
              <a:ext cx="434788" cy="434788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CB8BB67-A632-5A07-FB3A-CC1BB3772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5514505" y="3239020"/>
              <a:ext cx="407179" cy="407179"/>
            </a:xfrm>
            <a:prstGeom prst="rect">
              <a:avLst/>
            </a:prstGeom>
          </p:spPr>
        </p:pic>
      </p:grpSp>
      <p:pic>
        <p:nvPicPr>
          <p:cNvPr id="35" name="Google Shape;125;p22">
            <a:extLst>
              <a:ext uri="{FF2B5EF4-FFF2-40B4-BE49-F238E27FC236}">
                <a16:creationId xmlns:a16="http://schemas.microsoft.com/office/drawing/2014/main" id="{E5B20194-BB1F-CA56-17A2-60B5B62203F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94169" y="2571750"/>
            <a:ext cx="2091223" cy="226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26;p22">
            <a:extLst>
              <a:ext uri="{FF2B5EF4-FFF2-40B4-BE49-F238E27FC236}">
                <a16:creationId xmlns:a16="http://schemas.microsoft.com/office/drawing/2014/main" id="{773F70D3-9263-F000-B4C6-88437D7A31E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93248" y="2571750"/>
            <a:ext cx="5156583" cy="226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9D07E72-F929-450D-B6A6-DD30C9F0E116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모델 설명</a:t>
            </a:r>
          </a:p>
        </p:txBody>
      </p:sp>
    </p:spTree>
    <p:extLst>
      <p:ext uri="{BB962C8B-B14F-4D97-AF65-F5344CB8AC3E}">
        <p14:creationId xmlns:p14="http://schemas.microsoft.com/office/powerpoint/2010/main" val="2439879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0"/>
            <a:ext cx="9197967" cy="515957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387AE2E-AA02-419D-6B0D-802205F34F88}"/>
              </a:ext>
            </a:extLst>
          </p:cNvPr>
          <p:cNvSpPr/>
          <p:nvPr/>
        </p:nvSpPr>
        <p:spPr>
          <a:xfrm>
            <a:off x="422727" y="422794"/>
            <a:ext cx="775811" cy="775811"/>
          </a:xfrm>
          <a:prstGeom prst="rect">
            <a:avLst/>
          </a:prstGeom>
          <a:solidFill>
            <a:srgbClr val="46A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spc="-15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  <a:endParaRPr lang="ko-KR" altLang="en-US" sz="3200" spc="-150" dirty="0"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357995" y="1291710"/>
            <a:ext cx="27653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spc="-150" dirty="0">
                <a:solidFill>
                  <a:srgbClr val="46ADF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내용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085C25-B76E-4C22-A508-4B9D2EEEB02B}"/>
              </a:ext>
            </a:extLst>
          </p:cNvPr>
          <p:cNvSpPr txBox="1"/>
          <p:nvPr/>
        </p:nvSpPr>
        <p:spPr>
          <a:xfrm>
            <a:off x="422727" y="1782429"/>
            <a:ext cx="3913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BB11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000" spc="-150" dirty="0">
                <a:solidFill>
                  <a:srgbClr val="BB11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한계점 및 문제점</a:t>
            </a:r>
            <a:endParaRPr lang="en-US" altLang="ko-KR" sz="2000" spc="-150" dirty="0">
              <a:solidFill>
                <a:srgbClr val="BB11C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spc="-150" dirty="0">
                <a:solidFill>
                  <a:srgbClr val="BB11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000" spc="-150" dirty="0">
                <a:solidFill>
                  <a:srgbClr val="BB11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결과</a:t>
            </a:r>
            <a:endParaRPr lang="en-US" altLang="ko-KR" sz="2000" spc="-150" dirty="0">
              <a:solidFill>
                <a:srgbClr val="BB11C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0695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3359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1DF569-06F8-AB04-D880-3E2DABCBEE6E}"/>
              </a:ext>
            </a:extLst>
          </p:cNvPr>
          <p:cNvSpPr txBox="1"/>
          <p:nvPr/>
        </p:nvSpPr>
        <p:spPr>
          <a:xfrm>
            <a:off x="1757746" y="1370322"/>
            <a:ext cx="66695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spcBef>
                <a:spcPts val="1200"/>
              </a:spcBef>
              <a:spcAft>
                <a:spcPts val="0"/>
              </a:spcAft>
              <a:buSzPts val="1800"/>
            </a:pP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실시간으로 업로드 되는 기사의 특성 상 진짜뉴스 가짜뉴스의 </a:t>
            </a:r>
            <a:r>
              <a:rPr lang="ko-KR" altLang="en-US" b="1" dirty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판단기준을 잡기가 모호하다</a:t>
            </a:r>
            <a:r>
              <a:rPr lang="en-US" altLang="ko-KR" b="1" dirty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114300" lvl="0" algn="l" rtl="0">
              <a:spcBef>
                <a:spcPts val="1200"/>
              </a:spcBef>
              <a:spcAft>
                <a:spcPts val="0"/>
              </a:spcAft>
              <a:buSzPts val="1800"/>
            </a:pP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- 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신뢰성이 높은 언론사를 지정한다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뉴스기사가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업로드된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개수로 신뢰도를 판별한다 등의 기준을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잡는것도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고민을 해보았지만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이것 또한 구분을 짓는 기준으로 삼기에는 한계가 있었다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2AD8855-D511-ACC6-0FC4-BC3989991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20" y="1061336"/>
            <a:ext cx="992580" cy="9925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897EB3-ECD0-43DE-8925-F978522F27D1}"/>
              </a:ext>
            </a:extLst>
          </p:cNvPr>
          <p:cNvSpPr txBox="1"/>
          <p:nvPr/>
        </p:nvSpPr>
        <p:spPr>
          <a:xfrm>
            <a:off x="1757746" y="3093173"/>
            <a:ext cx="66695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spcBef>
                <a:spcPts val="1200"/>
              </a:spcBef>
              <a:spcAft>
                <a:spcPts val="0"/>
              </a:spcAft>
              <a:buSzPts val="1800"/>
            </a:pP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한국어는 교착어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유연한 어순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모호한 띄어쓰기 규칙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표준어와 방언의 차이로 인해 자연어 처리에 어려움이 있었습니다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4E68E8F-1096-4EC2-AF8A-E0195D5E7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20" y="2878569"/>
            <a:ext cx="992580" cy="9925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FBD702-2CC8-34A6-BC0B-1CE29874D26F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3175A0-5E93-2F91-5102-427E2AE31A55}"/>
              </a:ext>
            </a:extLst>
          </p:cNvPr>
          <p:cNvSpPr txBox="1"/>
          <p:nvPr/>
        </p:nvSpPr>
        <p:spPr>
          <a:xfrm>
            <a:off x="188918" y="539477"/>
            <a:ext cx="276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spc="-15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한계점 및 문제점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F377305-CA5C-FC43-0D0D-8A5E23730397}"/>
              </a:ext>
            </a:extLst>
          </p:cNvPr>
          <p:cNvCxnSpPr>
            <a:cxnSpLocks/>
          </p:cNvCxnSpPr>
          <p:nvPr/>
        </p:nvCxnSpPr>
        <p:spPr>
          <a:xfrm>
            <a:off x="188918" y="908809"/>
            <a:ext cx="2230432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008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3359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B68DADF-C9CA-492B-A491-814EF06348D8}"/>
              </a:ext>
            </a:extLst>
          </p:cNvPr>
          <p:cNvGrpSpPr/>
          <p:nvPr/>
        </p:nvGrpSpPr>
        <p:grpSpPr>
          <a:xfrm>
            <a:off x="440431" y="980746"/>
            <a:ext cx="8419364" cy="2477334"/>
            <a:chOff x="440431" y="688138"/>
            <a:chExt cx="8419364" cy="247733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640EA03-DA28-511B-50CC-314B16E9CB14}"/>
                </a:ext>
              </a:extLst>
            </p:cNvPr>
            <p:cNvSpPr txBox="1"/>
            <p:nvPr/>
          </p:nvSpPr>
          <p:spPr>
            <a:xfrm>
              <a:off x="1757746" y="851862"/>
              <a:ext cx="666956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14300" lvl="0" algn="l" rtl="0">
                <a:spcBef>
                  <a:spcPts val="0"/>
                </a:spcBef>
                <a:spcAft>
                  <a:spcPts val="0"/>
                </a:spcAft>
                <a:buSzPts val="1800"/>
              </a:pPr>
              <a:r>
                <a: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컴퓨터 사양 및 </a:t>
              </a:r>
              <a:r>
                <a:rPr lang="ko-KR" altLang="en-US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구글코랩</a:t>
              </a:r>
              <a:r>
                <a: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환경상 대량 모델 학습이 불가능</a:t>
              </a:r>
            </a:p>
            <a:p>
              <a:pPr marL="114300" lvl="0" algn="l" rtl="0">
                <a:spcBef>
                  <a:spcPts val="0"/>
                </a:spcBef>
                <a:spcAft>
                  <a:spcPts val="0"/>
                </a:spcAft>
                <a:buSzPts val="1800"/>
              </a:pPr>
              <a:r>
                <a:rPr lang="en-US" altLang="ko-KR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    - 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데이터 셋 구성의 길이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양에 따라 학습에 필요한 메모리 부족 현상 발생</a:t>
              </a:r>
            </a:p>
            <a:p>
              <a:pPr marL="114300" lvl="0" algn="l" rtl="0">
                <a:spcBef>
                  <a:spcPts val="0"/>
                </a:spcBef>
                <a:spcAft>
                  <a:spcPts val="0"/>
                </a:spcAft>
                <a:buSzPts val="1800"/>
              </a:pPr>
              <a:r>
                <a:rPr lang="en-US" altLang="ko-KR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     - 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학습을 위한 </a:t>
              </a:r>
              <a:r>
                <a:rPr lang="ko-KR" altLang="en-US" sz="12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하이퍼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파라미터 조정에 따른 메모리 부족 현상 발생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4FD0F8B-49B3-918E-0B78-98FD9E88E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3919" y="688138"/>
              <a:ext cx="992580" cy="992580"/>
            </a:xfrm>
            <a:prstGeom prst="rect">
              <a:avLst/>
            </a:prstGeom>
          </p:spPr>
        </p:pic>
        <p:pic>
          <p:nvPicPr>
            <p:cNvPr id="11" name="Google Shape;268;p43">
              <a:extLst>
                <a:ext uri="{FF2B5EF4-FFF2-40B4-BE49-F238E27FC236}">
                  <a16:creationId xmlns:a16="http://schemas.microsoft.com/office/drawing/2014/main" id="{A962EDA9-7213-9B87-FAF8-C2982B353F09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61785" y="1613647"/>
              <a:ext cx="3168296" cy="96342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3" name="Google Shape;269;p43">
              <a:extLst>
                <a:ext uri="{FF2B5EF4-FFF2-40B4-BE49-F238E27FC236}">
                  <a16:creationId xmlns:a16="http://schemas.microsoft.com/office/drawing/2014/main" id="{A53242EC-39FD-7F19-8C6F-05F27837E6CC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3920" y="1613646"/>
              <a:ext cx="4793848" cy="937563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4" name="Google Shape;270;p43">
              <a:extLst>
                <a:ext uri="{FF2B5EF4-FFF2-40B4-BE49-F238E27FC236}">
                  <a16:creationId xmlns:a16="http://schemas.microsoft.com/office/drawing/2014/main" id="{1625838F-C893-F796-6D74-F1676AC59062}"/>
                </a:ext>
              </a:extLst>
            </p:cNvPr>
            <p:cNvSpPr/>
            <p:nvPr/>
          </p:nvSpPr>
          <p:spPr>
            <a:xfrm>
              <a:off x="6468529" y="1539699"/>
              <a:ext cx="1154807" cy="1154807"/>
            </a:xfrm>
            <a:prstGeom prst="ellipse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641EAE-6BB1-9957-E0B5-90BF0B662322}"/>
                </a:ext>
              </a:extLst>
            </p:cNvPr>
            <p:cNvSpPr txBox="1"/>
            <p:nvPr/>
          </p:nvSpPr>
          <p:spPr>
            <a:xfrm>
              <a:off x="440431" y="2703807"/>
              <a:ext cx="841936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- Fine-tuning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할 데이터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</a:t>
              </a:r>
              <a:r>
                <a:rPr lang="ko-KR" altLang="en-US" sz="12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하이퍼파라미터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조정에 따라 리소스를 대량 사용하여 일반 환경에서는 학습시키는데 어려움이 있었습니다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.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- GPT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모델 포함 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LLM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모델을 유지하기 위한 비용이 많이 소모되어 모델 학습에 한계가 있었습니다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.</a:t>
              </a:r>
              <a:endPara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0004980-F3A2-C3AF-9666-AB02344B4237}"/>
              </a:ext>
            </a:extLst>
          </p:cNvPr>
          <p:cNvGrpSpPr/>
          <p:nvPr/>
        </p:nvGrpSpPr>
        <p:grpSpPr>
          <a:xfrm>
            <a:off x="513920" y="3583960"/>
            <a:ext cx="7913386" cy="992580"/>
            <a:chOff x="513920" y="4144792"/>
            <a:chExt cx="7913386" cy="99258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A1DF569-06F8-AB04-D880-3E2DABCBEE6E}"/>
                </a:ext>
              </a:extLst>
            </p:cNvPr>
            <p:cNvSpPr txBox="1"/>
            <p:nvPr/>
          </p:nvSpPr>
          <p:spPr>
            <a:xfrm>
              <a:off x="1757746" y="4380626"/>
              <a:ext cx="666956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14300" lvl="0" algn="l" rtl="0">
                <a:spcBef>
                  <a:spcPts val="1200"/>
                </a:spcBef>
                <a:spcAft>
                  <a:spcPts val="0"/>
                </a:spcAft>
                <a:buSzPts val="1800"/>
              </a:pPr>
              <a:r>
                <a: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방대한 양의 데이터를 학습시키기 위해 노이즈 처리에 프로젝트 대부분의 시간이 소요되었습니다</a:t>
              </a:r>
              <a:r>
                <a:rPr lang="en-US" altLang="ko-KR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.</a:t>
              </a:r>
              <a:endPara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2AD8855-D511-ACC6-0FC4-BC3989991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3920" y="4144792"/>
              <a:ext cx="992580" cy="99258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BB4AF1B-1425-E1D3-C72D-B9FE3981C2FF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55E357-7712-435D-7B0C-A7491F1DE303}"/>
              </a:ext>
            </a:extLst>
          </p:cNvPr>
          <p:cNvSpPr txBox="1"/>
          <p:nvPr/>
        </p:nvSpPr>
        <p:spPr>
          <a:xfrm>
            <a:off x="188918" y="539477"/>
            <a:ext cx="276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spc="-15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한계점 및 문제점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39F6E21-7921-C894-6688-591A1BFBD19E}"/>
              </a:ext>
            </a:extLst>
          </p:cNvPr>
          <p:cNvCxnSpPr>
            <a:cxnSpLocks/>
          </p:cNvCxnSpPr>
          <p:nvPr/>
        </p:nvCxnSpPr>
        <p:spPr>
          <a:xfrm>
            <a:off x="188918" y="908809"/>
            <a:ext cx="2230432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968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0"/>
            <a:ext cx="9197967" cy="515957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387AE2E-AA02-419D-6B0D-802205F34F88}"/>
              </a:ext>
            </a:extLst>
          </p:cNvPr>
          <p:cNvSpPr/>
          <p:nvPr/>
        </p:nvSpPr>
        <p:spPr>
          <a:xfrm>
            <a:off x="422727" y="422794"/>
            <a:ext cx="775811" cy="775811"/>
          </a:xfrm>
          <a:prstGeom prst="rect">
            <a:avLst/>
          </a:prstGeom>
          <a:solidFill>
            <a:srgbClr val="46A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spc="-15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3200" spc="-150" dirty="0"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357995" y="1291710"/>
            <a:ext cx="27653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spc="-150" dirty="0">
                <a:solidFill>
                  <a:srgbClr val="46ADF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E84F-7422-A59F-21CE-BF3AC8651A42}"/>
              </a:ext>
            </a:extLst>
          </p:cNvPr>
          <p:cNvSpPr txBox="1"/>
          <p:nvPr/>
        </p:nvSpPr>
        <p:spPr>
          <a:xfrm>
            <a:off x="422727" y="1782429"/>
            <a:ext cx="2017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BB11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000" spc="-150" dirty="0">
                <a:solidFill>
                  <a:srgbClr val="BB11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기획 배경</a:t>
            </a:r>
            <a:endParaRPr lang="en-US" altLang="ko-KR" sz="2000" spc="-150" dirty="0">
              <a:solidFill>
                <a:srgbClr val="BB11C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spc="-150" dirty="0">
                <a:solidFill>
                  <a:srgbClr val="BB11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000" spc="-150" dirty="0">
                <a:solidFill>
                  <a:srgbClr val="BB11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목표</a:t>
            </a:r>
          </a:p>
        </p:txBody>
      </p:sp>
    </p:spTree>
    <p:extLst>
      <p:ext uri="{BB962C8B-B14F-4D97-AF65-F5344CB8AC3E}">
        <p14:creationId xmlns:p14="http://schemas.microsoft.com/office/powerpoint/2010/main" val="3065744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0" y="17215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1DF569-06F8-AB04-D880-3E2DABCBEE6E}"/>
              </a:ext>
            </a:extLst>
          </p:cNvPr>
          <p:cNvSpPr txBox="1"/>
          <p:nvPr/>
        </p:nvSpPr>
        <p:spPr>
          <a:xfrm>
            <a:off x="1127695" y="2875438"/>
            <a:ext cx="80702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>
              <a:spcBef>
                <a:spcPts val="1200"/>
              </a:spcBef>
              <a:buSzPts val="1800"/>
            </a:pPr>
            <a:r>
              <a:rPr lang="en-US" altLang="ko-KR" dirty="0" err="1">
                <a:solidFill>
                  <a:srgbClr val="BB11CC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Koalpaca</a:t>
            </a:r>
            <a:r>
              <a:rPr lang="ko-KR" altLang="en-US" dirty="0">
                <a:solidFill>
                  <a:srgbClr val="BB11CC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모델 테스트</a:t>
            </a:r>
            <a:endParaRPr lang="en-US" altLang="ko-KR" dirty="0">
              <a:solidFill>
                <a:srgbClr val="BB11CC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14300">
              <a:spcBef>
                <a:spcPts val="1200"/>
              </a:spcBef>
              <a:buSzPts val="1800"/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기존에 있는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크롤링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및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라벨링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된 기사 내용을 기반으로만 직접 데이터를 제작해서 학습을 시키고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모델이  보다 맥락을 이해하고 사실과 거짓을 구분하는 능력을 가질 수 있는지를 확인하고 한다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2CC1D6-3985-4301-9312-ADC6956A5035}"/>
              </a:ext>
            </a:extLst>
          </p:cNvPr>
          <p:cNvSpPr txBox="1"/>
          <p:nvPr/>
        </p:nvSpPr>
        <p:spPr>
          <a:xfrm>
            <a:off x="1073728" y="1316101"/>
            <a:ext cx="80702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>
              <a:spcBef>
                <a:spcPts val="1200"/>
              </a:spcBef>
              <a:buSzPts val="1800"/>
            </a:pPr>
            <a:r>
              <a:rPr lang="en-US" altLang="ko-KR" dirty="0">
                <a:solidFill>
                  <a:srgbClr val="46ADF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BERT</a:t>
            </a:r>
            <a:r>
              <a:rPr lang="ko-KR" altLang="en-US" dirty="0">
                <a:solidFill>
                  <a:srgbClr val="46ADF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모델 테스트 </a:t>
            </a:r>
            <a:endParaRPr lang="en-US" altLang="ko-KR" dirty="0">
              <a:solidFill>
                <a:srgbClr val="46ADFB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14300">
              <a:spcBef>
                <a:spcPts val="1200"/>
              </a:spcBef>
              <a:buSzPts val="1800"/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기존에 있는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라벨링된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기사 일부를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학습을 시키고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모델이 학습된 내용을 바탕으로 사실과 거짓을 구분하는 능력을 가질 수 있는지를 확인하고 한다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" name="그림 2" descr="그래픽, 폰트, 그래픽 디자인, 상징이(가) 표시된 사진&#10;&#10;자동 생성된 설명">
            <a:extLst>
              <a:ext uri="{FF2B5EF4-FFF2-40B4-BE49-F238E27FC236}">
                <a16:creationId xmlns:a16="http://schemas.microsoft.com/office/drawing/2014/main" id="{9BC2EEE2-53C3-7F11-A82D-68F1200BA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65" y="1195924"/>
            <a:ext cx="527630" cy="527630"/>
          </a:xfrm>
          <a:prstGeom prst="rect">
            <a:avLst/>
          </a:prstGeom>
        </p:spPr>
      </p:pic>
      <p:pic>
        <p:nvPicPr>
          <p:cNvPr id="4" name="그림 3" descr="만화 영화, 포유류, 개이(가) 표시된 사진&#10;&#10;자동 생성된 설명">
            <a:extLst>
              <a:ext uri="{FF2B5EF4-FFF2-40B4-BE49-F238E27FC236}">
                <a16:creationId xmlns:a16="http://schemas.microsoft.com/office/drawing/2014/main" id="{876B2730-6AA9-CB3D-58C0-C95014C94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80" y="2668954"/>
            <a:ext cx="667199" cy="6729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333EAB-90BE-D0E8-9E1C-1B6B9BDDFF5C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DAB053-DC8E-0479-3B15-6BF7875F5F43}"/>
              </a:ext>
            </a:extLst>
          </p:cNvPr>
          <p:cNvSpPr txBox="1"/>
          <p:nvPr/>
        </p:nvSpPr>
        <p:spPr>
          <a:xfrm>
            <a:off x="188918" y="539477"/>
            <a:ext cx="276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spc="-15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한계점 및 문제점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D7E965F-1472-A59B-7645-45CCCB43AD08}"/>
              </a:ext>
            </a:extLst>
          </p:cNvPr>
          <p:cNvCxnSpPr>
            <a:cxnSpLocks/>
          </p:cNvCxnSpPr>
          <p:nvPr/>
        </p:nvCxnSpPr>
        <p:spPr>
          <a:xfrm>
            <a:off x="188918" y="908809"/>
            <a:ext cx="2230432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845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E84F-7422-A59F-21CE-BF3AC8651A42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Bert </a:t>
            </a:r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C3382A9-056E-7982-D713-3AED1C1E9C76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34C46A-3F80-782C-C46C-1223A05665B2}"/>
              </a:ext>
            </a:extLst>
          </p:cNvPr>
          <p:cNvSpPr txBox="1"/>
          <p:nvPr/>
        </p:nvSpPr>
        <p:spPr>
          <a:xfrm>
            <a:off x="790564" y="1091193"/>
            <a:ext cx="5512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뉴스 구분을 위한 데이터 셋 구성</a:t>
            </a:r>
          </a:p>
        </p:txBody>
      </p:sp>
      <p:pic>
        <p:nvPicPr>
          <p:cNvPr id="13" name="그림 12" descr="원, 그래픽, 스크린샷, 상징이(가) 표시된 사진&#10;&#10;자동 생성된 설명">
            <a:extLst>
              <a:ext uri="{FF2B5EF4-FFF2-40B4-BE49-F238E27FC236}">
                <a16:creationId xmlns:a16="http://schemas.microsoft.com/office/drawing/2014/main" id="{6EA584B8-B507-71D9-D72E-34F5D8139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93" y="1062697"/>
            <a:ext cx="364771" cy="364771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408B01BC-2D13-E2EE-65E8-BDF9508333E5}"/>
              </a:ext>
            </a:extLst>
          </p:cNvPr>
          <p:cNvGrpSpPr/>
          <p:nvPr/>
        </p:nvGrpSpPr>
        <p:grpSpPr>
          <a:xfrm>
            <a:off x="4376928" y="2932955"/>
            <a:ext cx="4708612" cy="1384004"/>
            <a:chOff x="4069341" y="2051323"/>
            <a:chExt cx="4708612" cy="138400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EC08122-432B-E1F0-4A1F-876D0560706C}"/>
                </a:ext>
              </a:extLst>
            </p:cNvPr>
            <p:cNvSpPr/>
            <p:nvPr/>
          </p:nvSpPr>
          <p:spPr>
            <a:xfrm>
              <a:off x="4069341" y="2051323"/>
              <a:ext cx="51810" cy="396602"/>
            </a:xfrm>
            <a:prstGeom prst="roundRect">
              <a:avLst/>
            </a:prstGeom>
            <a:solidFill>
              <a:srgbClr val="46AD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97B2B64-9FDC-C95F-574C-6166EF655297}"/>
                </a:ext>
              </a:extLst>
            </p:cNvPr>
            <p:cNvSpPr txBox="1"/>
            <p:nvPr/>
          </p:nvSpPr>
          <p:spPr>
            <a:xfrm>
              <a:off x="4156658" y="2111124"/>
              <a:ext cx="460533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Json 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파일의 형태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8527D57-617A-B26A-A3B3-248F604356B9}"/>
                </a:ext>
              </a:extLst>
            </p:cNvPr>
            <p:cNvSpPr txBox="1"/>
            <p:nvPr/>
          </p:nvSpPr>
          <p:spPr>
            <a:xfrm>
              <a:off x="4156658" y="2485619"/>
              <a:ext cx="460533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newsContent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를 읽고</a:t>
              </a:r>
              <a:endPara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r>
                <a:rPr lang="en-US" altLang="ko-KR" sz="12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clickbaitClass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가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0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이면 낚시성기사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, 1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이면 비낚시성기사</a:t>
              </a: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7193FB0F-6D45-8B83-37A0-B5A75F158D93}"/>
                </a:ext>
              </a:extLst>
            </p:cNvPr>
            <p:cNvSpPr/>
            <p:nvPr/>
          </p:nvSpPr>
          <p:spPr>
            <a:xfrm>
              <a:off x="4069341" y="2515845"/>
              <a:ext cx="51810" cy="396602"/>
            </a:xfrm>
            <a:prstGeom prst="roundRect">
              <a:avLst/>
            </a:prstGeom>
            <a:solidFill>
              <a:srgbClr val="BB11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FD582BF-C2C8-7473-4C92-043B359A0E0B}"/>
                </a:ext>
              </a:extLst>
            </p:cNvPr>
            <p:cNvSpPr/>
            <p:nvPr/>
          </p:nvSpPr>
          <p:spPr>
            <a:xfrm>
              <a:off x="4069341" y="2980367"/>
              <a:ext cx="51810" cy="396602"/>
            </a:xfrm>
            <a:prstGeom prst="roundRect">
              <a:avLst/>
            </a:prstGeom>
            <a:solidFill>
              <a:srgbClr val="46AD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E5F067-D966-F032-C333-E6D1339996A5}"/>
                </a:ext>
              </a:extLst>
            </p:cNvPr>
            <p:cNvSpPr txBox="1"/>
            <p:nvPr/>
          </p:nvSpPr>
          <p:spPr>
            <a:xfrm>
              <a:off x="4172617" y="2973662"/>
              <a:ext cx="460533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Training set size: 15456, Validation set size: 1932</a:t>
              </a: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Test set size: 1933</a:t>
              </a:r>
              <a:endPara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pic>
        <p:nvPicPr>
          <p:cNvPr id="24" name="그림 23" descr="원, 그래픽, 스크린샷, 상징이(가) 표시된 사진&#10;&#10;자동 생성된 설명">
            <a:extLst>
              <a:ext uri="{FF2B5EF4-FFF2-40B4-BE49-F238E27FC236}">
                <a16:creationId xmlns:a16="http://schemas.microsoft.com/office/drawing/2014/main" id="{82A05118-F96A-CC79-A9C3-7755D3613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93" y="1581353"/>
            <a:ext cx="364771" cy="36477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A2B6DA1-899C-ADB6-1D1E-AE3322AC59FA}"/>
              </a:ext>
            </a:extLst>
          </p:cNvPr>
          <p:cNvSpPr txBox="1"/>
          <p:nvPr/>
        </p:nvSpPr>
        <p:spPr>
          <a:xfrm>
            <a:off x="785817" y="1508389"/>
            <a:ext cx="8355771" cy="1033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AI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허브 </a:t>
            </a:r>
            <a:r>
              <a:rPr lang="ko-KR" altLang="en-US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낚시성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기사 중 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Part2(2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세부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 - </a:t>
            </a:r>
            <a:r>
              <a:rPr lang="en-US" altLang="ko-KR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Clickbait_Auto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낚시성기사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_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자동생성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EC(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경제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), </a:t>
            </a:r>
            <a:r>
              <a:rPr lang="en-US" altLang="ko-KR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Clickbait_Direct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낚시성기사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_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직접생성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EC(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경제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), </a:t>
            </a:r>
            <a:r>
              <a:rPr lang="en-US" altLang="ko-KR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NonClickbait_Auto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非낚시성기사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_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자동생성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EC(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경제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 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기사 데이터의 일부분 사용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ko-KR" altLang="en-US" dirty="0"/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68620664-F90B-1E95-FD48-9E1BA390D137}"/>
              </a:ext>
            </a:extLst>
          </p:cNvPr>
          <p:cNvGraphicFramePr>
            <a:graphicFrameLocks noGrp="1"/>
          </p:cNvGraphicFramePr>
          <p:nvPr/>
        </p:nvGraphicFramePr>
        <p:xfrm>
          <a:off x="907945" y="2622670"/>
          <a:ext cx="2664314" cy="2208720"/>
        </p:xfrm>
        <a:graphic>
          <a:graphicData uri="http://schemas.openxmlformats.org/drawingml/2006/table">
            <a:tbl>
              <a:tblPr firstRow="1" bandRow="1">
                <a:tableStyleId>{79C89256-29B3-4EA4-B57A-711DEC67025E}</a:tableStyleId>
              </a:tblPr>
              <a:tblGrid>
                <a:gridCol w="292087">
                  <a:extLst>
                    <a:ext uri="{9D8B030D-6E8A-4147-A177-3AD203B41FA5}">
                      <a16:colId xmlns:a16="http://schemas.microsoft.com/office/drawing/2014/main" val="2424440458"/>
                    </a:ext>
                  </a:extLst>
                </a:gridCol>
                <a:gridCol w="2372227">
                  <a:extLst>
                    <a:ext uri="{9D8B030D-6E8A-4147-A177-3AD203B41FA5}">
                      <a16:colId xmlns:a16="http://schemas.microsoft.com/office/drawing/2014/main" val="22172703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sourceDataInfo_newsID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3128201"/>
                  </a:ext>
                </a:extLst>
              </a:tr>
              <a:tr h="129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sourceDataInfo_newsCategory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8305861"/>
                  </a:ext>
                </a:extLst>
              </a:tr>
              <a:tr h="1578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sourceDataInfo_newsSubcategory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5360635"/>
                  </a:ext>
                </a:extLst>
              </a:tr>
              <a:tr h="129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sourcebatalnfo_newsTitle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6973223"/>
                  </a:ext>
                </a:extLst>
              </a:tr>
              <a:tr h="129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sourceDataInfo_newsSubTitle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8591574"/>
                  </a:ext>
                </a:extLst>
              </a:tr>
              <a:tr h="129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sourceDatalnfo_newsContent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604502"/>
                  </a:ext>
                </a:extLst>
              </a:tr>
              <a:tr h="129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sourceDataInfo_partNum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518331"/>
                  </a:ext>
                </a:extLst>
              </a:tr>
              <a:tr h="129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sourceDatalnfo_useType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1599136"/>
                  </a:ext>
                </a:extLst>
              </a:tr>
              <a:tr h="129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sourceDataInfo_processType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588348"/>
                  </a:ext>
                </a:extLst>
              </a:tr>
              <a:tr h="1578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sourceDataInfo_processPattern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729631"/>
                  </a:ext>
                </a:extLst>
              </a:tr>
              <a:tr h="129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sourceDataInfo_processLevel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6522861"/>
                  </a:ext>
                </a:extLst>
              </a:tr>
              <a:tr h="1578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sourceDataInfo_sentenceCount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8125117"/>
                  </a:ext>
                </a:extLst>
              </a:tr>
              <a:tr h="129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sourceDataInfo_sentenceInfo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4313658"/>
                  </a:ext>
                </a:extLst>
              </a:tr>
              <a:tr h="129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labeledDataInfo_newTitle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4607973"/>
                  </a:ext>
                </a:extLst>
              </a:tr>
              <a:tr h="129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labeledDataInfo_clickbaitClass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6765229"/>
                  </a:ext>
                </a:extLst>
              </a:tr>
              <a:tr h="1578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TabeledDataInfo_referSentenceInfo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2676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95452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E84F-7422-A59F-21CE-BF3AC8651A42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Bert </a:t>
            </a:r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C3382A9-056E-7982-D713-3AED1C1E9C76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34C46A-3F80-782C-C46C-1223A05665B2}"/>
              </a:ext>
            </a:extLst>
          </p:cNvPr>
          <p:cNvSpPr txBox="1"/>
          <p:nvPr/>
        </p:nvSpPr>
        <p:spPr>
          <a:xfrm>
            <a:off x="790564" y="1091193"/>
            <a:ext cx="5512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토크나이저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및 모델</a:t>
            </a:r>
          </a:p>
        </p:txBody>
      </p:sp>
      <p:pic>
        <p:nvPicPr>
          <p:cNvPr id="13" name="그림 12" descr="원, 그래픽, 스크린샷, 상징이(가) 표시된 사진&#10;&#10;자동 생성된 설명">
            <a:extLst>
              <a:ext uri="{FF2B5EF4-FFF2-40B4-BE49-F238E27FC236}">
                <a16:creationId xmlns:a16="http://schemas.microsoft.com/office/drawing/2014/main" id="{6EA584B8-B507-71D9-D72E-34F5D8139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93" y="1062697"/>
            <a:ext cx="364771" cy="364771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EC08122-432B-E1F0-4A1F-876D0560706C}"/>
              </a:ext>
            </a:extLst>
          </p:cNvPr>
          <p:cNvSpPr/>
          <p:nvPr/>
        </p:nvSpPr>
        <p:spPr>
          <a:xfrm>
            <a:off x="4596384" y="3979206"/>
            <a:ext cx="51810" cy="396602"/>
          </a:xfrm>
          <a:prstGeom prst="roundRect">
            <a:avLst/>
          </a:prstGeom>
          <a:solidFill>
            <a:srgbClr val="46A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193FB0F-6D45-8B83-37A0-B5A75F158D93}"/>
              </a:ext>
            </a:extLst>
          </p:cNvPr>
          <p:cNvSpPr/>
          <p:nvPr/>
        </p:nvSpPr>
        <p:spPr>
          <a:xfrm>
            <a:off x="4596384" y="4429476"/>
            <a:ext cx="51810" cy="396602"/>
          </a:xfrm>
          <a:prstGeom prst="roundRect">
            <a:avLst/>
          </a:prstGeom>
          <a:solidFill>
            <a:srgbClr val="BB11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E5F067-D966-F032-C333-E6D1339996A5}"/>
              </a:ext>
            </a:extLst>
          </p:cNvPr>
          <p:cNvSpPr txBox="1"/>
          <p:nvPr/>
        </p:nvSpPr>
        <p:spPr>
          <a:xfrm>
            <a:off x="4699660" y="4062558"/>
            <a:ext cx="46053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 Epoch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당 훈련시간이 상당히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오래걸림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약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시간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A0EE15-B35C-7D5D-F5EB-A108081C0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793" y="2727957"/>
            <a:ext cx="3738420" cy="21016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F1C1BBD-9F2B-10CD-689A-A59BDC9B41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793" y="1527168"/>
            <a:ext cx="6029325" cy="381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187E576-5096-4305-E244-5720CB4D9D62}"/>
              </a:ext>
            </a:extLst>
          </p:cNvPr>
          <p:cNvSpPr txBox="1"/>
          <p:nvPr/>
        </p:nvSpPr>
        <p:spPr>
          <a:xfrm>
            <a:off x="790564" y="2208276"/>
            <a:ext cx="5512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파인튜닝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및 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Training</a:t>
            </a:r>
            <a:endParaRPr lang="ko-KR" altLang="en-US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3" name="그림 22" descr="원, 그래픽, 스크린샷, 상징이(가) 표시된 사진&#10;&#10;자동 생성된 설명">
            <a:extLst>
              <a:ext uri="{FF2B5EF4-FFF2-40B4-BE49-F238E27FC236}">
                <a16:creationId xmlns:a16="http://schemas.microsoft.com/office/drawing/2014/main" id="{ACEBCC40-A309-ACA5-AF7F-51EB8B116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93" y="2179780"/>
            <a:ext cx="364771" cy="364771"/>
          </a:xfrm>
          <a:prstGeom prst="rect">
            <a:avLst/>
          </a:prstGeom>
        </p:spPr>
      </p:pic>
      <p:pic>
        <p:nvPicPr>
          <p:cNvPr id="27" name="그림 26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4EA4FCB4-EDE3-D583-8EFF-F895E55998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7292" y="2757607"/>
            <a:ext cx="4295238" cy="1019048"/>
          </a:xfrm>
          <a:prstGeom prst="rect">
            <a:avLst/>
          </a:prstGeom>
        </p:spPr>
      </p:pic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811CD258-C321-1814-259D-F98C0F53FA7A}"/>
              </a:ext>
            </a:extLst>
          </p:cNvPr>
          <p:cNvSpPr/>
          <p:nvPr/>
        </p:nvSpPr>
        <p:spPr>
          <a:xfrm rot="5400000">
            <a:off x="4247398" y="3130859"/>
            <a:ext cx="233266" cy="201091"/>
          </a:xfrm>
          <a:prstGeom prst="triangle">
            <a:avLst/>
          </a:prstGeom>
          <a:solidFill>
            <a:srgbClr val="BB11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E08426-0812-1F42-A8C9-020498F5044A}"/>
              </a:ext>
            </a:extLst>
          </p:cNvPr>
          <p:cNvSpPr txBox="1"/>
          <p:nvPr/>
        </p:nvSpPr>
        <p:spPr>
          <a:xfrm>
            <a:off x="4699660" y="4526476"/>
            <a:ext cx="46053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세 번의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epoch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걸친 훈련 동안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손실값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감소</a:t>
            </a:r>
          </a:p>
        </p:txBody>
      </p:sp>
    </p:spTree>
    <p:extLst>
      <p:ext uri="{BB962C8B-B14F-4D97-AF65-F5344CB8AC3E}">
        <p14:creationId xmlns:p14="http://schemas.microsoft.com/office/powerpoint/2010/main" val="3950911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E84F-7422-A59F-21CE-BF3AC8651A42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Bert </a:t>
            </a:r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C3382A9-056E-7982-D713-3AED1C1E9C76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34C46A-3F80-782C-C46C-1223A05665B2}"/>
              </a:ext>
            </a:extLst>
          </p:cNvPr>
          <p:cNvSpPr txBox="1"/>
          <p:nvPr/>
        </p:nvSpPr>
        <p:spPr>
          <a:xfrm>
            <a:off x="790564" y="1281289"/>
            <a:ext cx="5512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Validation</a:t>
            </a:r>
            <a:endParaRPr lang="ko-KR" altLang="en-US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3" name="그림 12" descr="원, 그래픽, 스크린샷, 상징이(가) 표시된 사진&#10;&#10;자동 생성된 설명">
            <a:extLst>
              <a:ext uri="{FF2B5EF4-FFF2-40B4-BE49-F238E27FC236}">
                <a16:creationId xmlns:a16="http://schemas.microsoft.com/office/drawing/2014/main" id="{6EA584B8-B507-71D9-D72E-34F5D8139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93" y="1252792"/>
            <a:ext cx="364771" cy="364771"/>
          </a:xfrm>
          <a:prstGeom prst="rect">
            <a:avLst/>
          </a:prstGeom>
        </p:spPr>
      </p:pic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811CD258-C321-1814-259D-F98C0F53FA7A}"/>
              </a:ext>
            </a:extLst>
          </p:cNvPr>
          <p:cNvSpPr/>
          <p:nvPr/>
        </p:nvSpPr>
        <p:spPr>
          <a:xfrm rot="10800000">
            <a:off x="1722832" y="3512167"/>
            <a:ext cx="233266" cy="201091"/>
          </a:xfrm>
          <a:prstGeom prst="triangle">
            <a:avLst/>
          </a:prstGeom>
          <a:solidFill>
            <a:srgbClr val="46A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DDDA7DF-AAC3-6833-4C0D-866864760F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385" y="1807927"/>
            <a:ext cx="3007252" cy="14438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12B25F-71D9-8164-48E1-50C9C96A16FD}"/>
              </a:ext>
            </a:extLst>
          </p:cNvPr>
          <p:cNvSpPr txBox="1"/>
          <p:nvPr/>
        </p:nvSpPr>
        <p:spPr>
          <a:xfrm>
            <a:off x="5109447" y="1281289"/>
            <a:ext cx="5512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Test</a:t>
            </a:r>
            <a:endParaRPr lang="ko-KR" altLang="en-US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DD8E34C-078A-C121-BA94-133E5191083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744676" y="1252792"/>
            <a:ext cx="364771" cy="36477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A99429A-A51E-FF1B-D812-7D28652A61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4676" y="1807927"/>
            <a:ext cx="3578663" cy="1446428"/>
          </a:xfrm>
          <a:prstGeom prst="rect">
            <a:avLst/>
          </a:prstGeom>
        </p:spPr>
      </p:pic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E3B0AC-1DE4-1A24-CF6F-5735F304E6A0}"/>
              </a:ext>
            </a:extLst>
          </p:cNvPr>
          <p:cNvGraphicFramePr>
            <a:graphicFrameLocks noGrp="1"/>
          </p:cNvGraphicFramePr>
          <p:nvPr/>
        </p:nvGraphicFramePr>
        <p:xfrm>
          <a:off x="410527" y="3907282"/>
          <a:ext cx="3007252" cy="655810"/>
        </p:xfrm>
        <a:graphic>
          <a:graphicData uri="http://schemas.openxmlformats.org/drawingml/2006/table">
            <a:tbl>
              <a:tblPr firstRow="1" bandRow="1">
                <a:tableStyleId>{79C89256-29B3-4EA4-B57A-711DEC67025E}</a:tableStyleId>
              </a:tblPr>
              <a:tblGrid>
                <a:gridCol w="1065723">
                  <a:extLst>
                    <a:ext uri="{9D8B030D-6E8A-4147-A177-3AD203B41FA5}">
                      <a16:colId xmlns:a16="http://schemas.microsoft.com/office/drawing/2014/main" val="867224813"/>
                    </a:ext>
                  </a:extLst>
                </a:gridCol>
                <a:gridCol w="1941529">
                  <a:extLst>
                    <a:ext uri="{9D8B030D-6E8A-4147-A177-3AD203B41FA5}">
                      <a16:colId xmlns:a16="http://schemas.microsoft.com/office/drawing/2014/main" val="3824241757"/>
                    </a:ext>
                  </a:extLst>
                </a:gridCol>
              </a:tblGrid>
              <a:tr h="3279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Loss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0.879697266471597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71011059"/>
                  </a:ext>
                </a:extLst>
              </a:tr>
              <a:tr h="3279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Accuracy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51.55%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42905674"/>
                  </a:ext>
                </a:extLst>
              </a:tr>
            </a:tbl>
          </a:graphicData>
        </a:graphic>
      </p:graphicFrame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2A7023DF-5BBC-8390-0518-80497E523F5E}"/>
              </a:ext>
            </a:extLst>
          </p:cNvPr>
          <p:cNvSpPr/>
          <p:nvPr/>
        </p:nvSpPr>
        <p:spPr>
          <a:xfrm rot="10800000">
            <a:off x="6417374" y="3512167"/>
            <a:ext cx="233266" cy="201091"/>
          </a:xfrm>
          <a:prstGeom prst="triangle">
            <a:avLst/>
          </a:prstGeom>
          <a:solidFill>
            <a:srgbClr val="BB11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8595E500-C3CD-EB62-5346-C21418F94DC0}"/>
              </a:ext>
            </a:extLst>
          </p:cNvPr>
          <p:cNvGraphicFramePr>
            <a:graphicFrameLocks noGrp="1"/>
          </p:cNvGraphicFramePr>
          <p:nvPr/>
        </p:nvGraphicFramePr>
        <p:xfrm>
          <a:off x="4748555" y="3907282"/>
          <a:ext cx="3574783" cy="327905"/>
        </p:xfrm>
        <a:graphic>
          <a:graphicData uri="http://schemas.openxmlformats.org/drawingml/2006/table">
            <a:tbl>
              <a:tblPr firstRow="1" bandRow="1">
                <a:tableStyleId>{79C89256-29B3-4EA4-B57A-711DEC67025E}</a:tableStyleId>
              </a:tblPr>
              <a:tblGrid>
                <a:gridCol w="1201141">
                  <a:extLst>
                    <a:ext uri="{9D8B030D-6E8A-4147-A177-3AD203B41FA5}">
                      <a16:colId xmlns:a16="http://schemas.microsoft.com/office/drawing/2014/main" val="867224813"/>
                    </a:ext>
                  </a:extLst>
                </a:gridCol>
                <a:gridCol w="2373642">
                  <a:extLst>
                    <a:ext uri="{9D8B030D-6E8A-4147-A177-3AD203B41FA5}">
                      <a16:colId xmlns:a16="http://schemas.microsoft.com/office/drawing/2014/main" val="3824241757"/>
                    </a:ext>
                  </a:extLst>
                </a:gridCol>
              </a:tblGrid>
              <a:tr h="3279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Accuracy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BB11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75.94%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429056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5185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E84F-7422-A59F-21CE-BF3AC8651A42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Bert </a:t>
            </a:r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C3382A9-056E-7982-D713-3AED1C1E9C76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34C46A-3F80-782C-C46C-1223A05665B2}"/>
              </a:ext>
            </a:extLst>
          </p:cNvPr>
          <p:cNvSpPr txBox="1"/>
          <p:nvPr/>
        </p:nvSpPr>
        <p:spPr>
          <a:xfrm>
            <a:off x="790564" y="1049641"/>
            <a:ext cx="5512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예측 결과</a:t>
            </a:r>
          </a:p>
        </p:txBody>
      </p:sp>
      <p:pic>
        <p:nvPicPr>
          <p:cNvPr id="13" name="그림 12" descr="원, 그래픽, 스크린샷, 상징이(가) 표시된 사진&#10;&#10;자동 생성된 설명">
            <a:extLst>
              <a:ext uri="{FF2B5EF4-FFF2-40B4-BE49-F238E27FC236}">
                <a16:creationId xmlns:a16="http://schemas.microsoft.com/office/drawing/2014/main" id="{6EA584B8-B507-71D9-D72E-34F5D8139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93" y="1021144"/>
            <a:ext cx="364771" cy="364771"/>
          </a:xfrm>
          <a:prstGeom prst="rect">
            <a:avLst/>
          </a:prstGeom>
        </p:spPr>
      </p:pic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811CD258-C321-1814-259D-F98C0F53FA7A}"/>
              </a:ext>
            </a:extLst>
          </p:cNvPr>
          <p:cNvSpPr/>
          <p:nvPr/>
        </p:nvSpPr>
        <p:spPr>
          <a:xfrm rot="5400000">
            <a:off x="3655798" y="3113734"/>
            <a:ext cx="233266" cy="201091"/>
          </a:xfrm>
          <a:prstGeom prst="triangle">
            <a:avLst/>
          </a:prstGeom>
          <a:solidFill>
            <a:srgbClr val="46A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0FDBE4-2E23-8A62-ED60-08CE83F65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165" y="3183963"/>
            <a:ext cx="2837551" cy="1614673"/>
          </a:xfrm>
          <a:prstGeom prst="rect">
            <a:avLst/>
          </a:prstGeom>
        </p:spPr>
      </p:pic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03AEA685-B7C1-5BDB-1E9A-52B1EAAE7462}"/>
              </a:ext>
            </a:extLst>
          </p:cNvPr>
          <p:cNvGraphicFramePr>
            <a:graphicFrameLocks noGrp="1"/>
          </p:cNvGraphicFramePr>
          <p:nvPr/>
        </p:nvGraphicFramePr>
        <p:xfrm>
          <a:off x="4192756" y="2014256"/>
          <a:ext cx="4695212" cy="1112520"/>
        </p:xfrm>
        <a:graphic>
          <a:graphicData uri="http://schemas.openxmlformats.org/drawingml/2006/table">
            <a:tbl>
              <a:tblPr firstRow="1" bandRow="1">
                <a:tableStyleId>{79C89256-29B3-4EA4-B57A-711DEC67025E}</a:tableStyleId>
              </a:tblPr>
              <a:tblGrid>
                <a:gridCol w="1237973">
                  <a:extLst>
                    <a:ext uri="{9D8B030D-6E8A-4147-A177-3AD203B41FA5}">
                      <a16:colId xmlns:a16="http://schemas.microsoft.com/office/drawing/2014/main" val="2927557326"/>
                    </a:ext>
                  </a:extLst>
                </a:gridCol>
                <a:gridCol w="3457239">
                  <a:extLst>
                    <a:ext uri="{9D8B030D-6E8A-4147-A177-3AD203B41FA5}">
                      <a16:colId xmlns:a16="http://schemas.microsoft.com/office/drawing/2014/main" val="7918993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네이버 뉴스기사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걸그룹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블랙핑크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재계약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YG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엔터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추가 우려 없어</a:t>
                      </a: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27061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예측 결과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낚시성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기사입니다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512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예측 성공 여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부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예측실패</a:t>
                      </a: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BB1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34192"/>
                  </a:ext>
                </a:extLst>
              </a:tr>
            </a:tbl>
          </a:graphicData>
        </a:graphic>
      </p:graphicFrame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1904E303-D44D-D7D2-84AB-2DA7D1AACE3E}"/>
              </a:ext>
            </a:extLst>
          </p:cNvPr>
          <p:cNvGraphicFramePr>
            <a:graphicFrameLocks noGrp="1"/>
          </p:cNvGraphicFramePr>
          <p:nvPr/>
        </p:nvGraphicFramePr>
        <p:xfrm>
          <a:off x="4192756" y="3327349"/>
          <a:ext cx="4695212" cy="1112520"/>
        </p:xfrm>
        <a:graphic>
          <a:graphicData uri="http://schemas.openxmlformats.org/drawingml/2006/table">
            <a:tbl>
              <a:tblPr firstRow="1" bandRow="1">
                <a:tableStyleId>{79C89256-29B3-4EA4-B57A-711DEC67025E}</a:tableStyleId>
              </a:tblPr>
              <a:tblGrid>
                <a:gridCol w="1237973">
                  <a:extLst>
                    <a:ext uri="{9D8B030D-6E8A-4147-A177-3AD203B41FA5}">
                      <a16:colId xmlns:a16="http://schemas.microsoft.com/office/drawing/2014/main" val="2927557326"/>
                    </a:ext>
                  </a:extLst>
                </a:gridCol>
                <a:gridCol w="3457239">
                  <a:extLst>
                    <a:ext uri="{9D8B030D-6E8A-4147-A177-3AD203B41FA5}">
                      <a16:colId xmlns:a16="http://schemas.microsoft.com/office/drawing/2014/main" val="7918993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가짜 뉴스기사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토트넘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연승 이끈 손흥민→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EPL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폼랭킹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TOP10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선정</a:t>
                      </a: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27061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예측 결과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낚시성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기사입니다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512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예측 성공 여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부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예측성공</a:t>
                      </a: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46AD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34192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C18CDA9-181B-1522-B738-F53F58E81F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083" y="1534825"/>
            <a:ext cx="2837551" cy="150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2881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5DABDE4-3A16-1782-4FC5-F189B79F3477}"/>
              </a:ext>
            </a:extLst>
          </p:cNvPr>
          <p:cNvCxnSpPr>
            <a:cxnSpLocks/>
          </p:cNvCxnSpPr>
          <p:nvPr/>
        </p:nvCxnSpPr>
        <p:spPr>
          <a:xfrm>
            <a:off x="188918" y="908809"/>
            <a:ext cx="1862304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8FD7B3-95EC-8E48-1E1D-928B20303F31}"/>
              </a:ext>
            </a:extLst>
          </p:cNvPr>
          <p:cNvSpPr txBox="1"/>
          <p:nvPr/>
        </p:nvSpPr>
        <p:spPr>
          <a:xfrm>
            <a:off x="836793" y="1066809"/>
            <a:ext cx="7304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결과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및 평가</a:t>
            </a:r>
          </a:p>
        </p:txBody>
      </p:sp>
      <p:pic>
        <p:nvPicPr>
          <p:cNvPr id="9" name="그림 8" descr="원, 그래픽, 스크린샷, 상징이(가) 표시된 사진&#10;&#10;자동 생성된 설명">
            <a:extLst>
              <a:ext uri="{FF2B5EF4-FFF2-40B4-BE49-F238E27FC236}">
                <a16:creationId xmlns:a16="http://schemas.microsoft.com/office/drawing/2014/main" id="{118739EE-B141-12FD-DE2C-5CF8BE834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93" y="1038313"/>
            <a:ext cx="364771" cy="364771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E2DFC5A-1EE5-6B08-0AAA-537AE1D4664A}"/>
              </a:ext>
            </a:extLst>
          </p:cNvPr>
          <p:cNvSpPr/>
          <p:nvPr/>
        </p:nvSpPr>
        <p:spPr>
          <a:xfrm>
            <a:off x="952500" y="1587652"/>
            <a:ext cx="51810" cy="396602"/>
          </a:xfrm>
          <a:prstGeom prst="roundRect">
            <a:avLst/>
          </a:prstGeom>
          <a:solidFill>
            <a:srgbClr val="46A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60528AA-FC1E-F808-C3C9-7F4A768D0846}"/>
              </a:ext>
            </a:extLst>
          </p:cNvPr>
          <p:cNvSpPr/>
          <p:nvPr/>
        </p:nvSpPr>
        <p:spPr>
          <a:xfrm>
            <a:off x="952500" y="2097926"/>
            <a:ext cx="51810" cy="396602"/>
          </a:xfrm>
          <a:prstGeom prst="roundRect">
            <a:avLst/>
          </a:prstGeom>
          <a:solidFill>
            <a:srgbClr val="BB11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58E3C4-4E82-CC01-AED2-6D5A4FBFD215}"/>
              </a:ext>
            </a:extLst>
          </p:cNvPr>
          <p:cNvSpPr txBox="1"/>
          <p:nvPr/>
        </p:nvSpPr>
        <p:spPr>
          <a:xfrm>
            <a:off x="1053694" y="1565935"/>
            <a:ext cx="7304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Epoch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마다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Training Loss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값이 손실하고 있어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훈련 데이터에 대해 점차 잘 학습되었다고 보지만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학습당 시간이 많이 소요됨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F21066-3925-44D5-23E1-1220DCABC032}"/>
              </a:ext>
            </a:extLst>
          </p:cNvPr>
          <p:cNvSpPr txBox="1"/>
          <p:nvPr/>
        </p:nvSpPr>
        <p:spPr>
          <a:xfrm>
            <a:off x="1053694" y="2073648"/>
            <a:ext cx="7304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Validation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Loss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값이 높게 나타나며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Validation Accuracy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또한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51.55%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무작위 예측과 비슷한 수준으로 나와 모델이 아직 일반화를 잘 하지 못하였다고 판단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367525A-C41E-BA11-8210-1DBA69B2847B}"/>
              </a:ext>
            </a:extLst>
          </p:cNvPr>
          <p:cNvSpPr/>
          <p:nvPr/>
        </p:nvSpPr>
        <p:spPr>
          <a:xfrm>
            <a:off x="952500" y="2608200"/>
            <a:ext cx="51810" cy="396602"/>
          </a:xfrm>
          <a:prstGeom prst="roundRect">
            <a:avLst/>
          </a:prstGeom>
          <a:solidFill>
            <a:srgbClr val="46A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8EF81C-B1E7-393C-A208-99E2F0C886EB}"/>
              </a:ext>
            </a:extLst>
          </p:cNvPr>
          <p:cNvSpPr txBox="1"/>
          <p:nvPr/>
        </p:nvSpPr>
        <p:spPr>
          <a:xfrm>
            <a:off x="1053694" y="2608188"/>
            <a:ext cx="7639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낚시성기사보다 비낚시성기사의 수가 더 많아 불균형이 발생하여 모델은 훈련 데이터에 대해 어느 정도 학습되었으나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검증 데이터에 대한 성능이 아직 충분하지 않음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모델의 일반화 능력을 향상시키기 위해 추가적인 실험과 조정이 필요함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8992CC-8737-46F1-5DA2-EAF1B8C14BB7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Bert </a:t>
            </a:r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BDE9695-235A-50E7-4049-0F497F8233EB}"/>
              </a:ext>
            </a:extLst>
          </p:cNvPr>
          <p:cNvSpPr/>
          <p:nvPr/>
        </p:nvSpPr>
        <p:spPr>
          <a:xfrm>
            <a:off x="951287" y="3118474"/>
            <a:ext cx="51810" cy="396602"/>
          </a:xfrm>
          <a:prstGeom prst="roundRect">
            <a:avLst/>
          </a:prstGeom>
          <a:solidFill>
            <a:srgbClr val="BB11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16A718-22CC-4952-858B-FBDD2FC5557E}"/>
              </a:ext>
            </a:extLst>
          </p:cNvPr>
          <p:cNvSpPr txBox="1"/>
          <p:nvPr/>
        </p:nvSpPr>
        <p:spPr>
          <a:xfrm>
            <a:off x="1120070" y="3069853"/>
            <a:ext cx="7304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Bert </a:t>
            </a:r>
            <a:r>
              <a:rPr lang="ko-KR" altLang="en-US" sz="1200" b="1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모델은 최대 </a:t>
            </a:r>
            <a:r>
              <a:rPr lang="en-US" altLang="ko-KR" sz="1200" b="1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512</a:t>
            </a:r>
            <a:r>
              <a:rPr lang="ko-KR" altLang="en-US" sz="1200" b="1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 한글처리가 가능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했지만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사용데이터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뉴스기사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500~900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글자로 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데이터와 모델이 적합하지 않다고 판단</a:t>
            </a:r>
            <a:endParaRPr lang="en-US" altLang="ko-KR" sz="1200" dirty="0">
              <a:solidFill>
                <a:srgbClr val="FF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08161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E84F-7422-A59F-21CE-BF3AC8651A42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spc="-150" dirty="0" err="1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KoAlpaca</a:t>
            </a:r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C3382A9-056E-7982-D713-3AED1C1E9C76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BC9FEF-AD69-D90E-CDD6-37E325ACF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56" y="2282360"/>
            <a:ext cx="2940302" cy="228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34C46A-3F80-782C-C46C-1223A05665B2}"/>
              </a:ext>
            </a:extLst>
          </p:cNvPr>
          <p:cNvSpPr txBox="1"/>
          <p:nvPr/>
        </p:nvSpPr>
        <p:spPr>
          <a:xfrm>
            <a:off x="790564" y="1091193"/>
            <a:ext cx="4932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뉴스 구분을 위한 데이터 셋 구성</a:t>
            </a:r>
          </a:p>
        </p:txBody>
      </p:sp>
      <p:pic>
        <p:nvPicPr>
          <p:cNvPr id="13" name="그림 12" descr="원, 그래픽, 스크린샷, 상징이(가) 표시된 사진&#10;&#10;자동 생성된 설명">
            <a:extLst>
              <a:ext uri="{FF2B5EF4-FFF2-40B4-BE49-F238E27FC236}">
                <a16:creationId xmlns:a16="http://schemas.microsoft.com/office/drawing/2014/main" id="{6EA584B8-B507-71D9-D72E-34F5D8139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793" y="1062697"/>
            <a:ext cx="364771" cy="364771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408B01BC-2D13-E2EE-65E8-BDF9508333E5}"/>
              </a:ext>
            </a:extLst>
          </p:cNvPr>
          <p:cNvGrpSpPr/>
          <p:nvPr/>
        </p:nvGrpSpPr>
        <p:grpSpPr>
          <a:xfrm>
            <a:off x="4279392" y="2786651"/>
            <a:ext cx="4693887" cy="1325646"/>
            <a:chOff x="4069341" y="2051323"/>
            <a:chExt cx="4693887" cy="1325646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EC08122-432B-E1F0-4A1F-876D0560706C}"/>
                </a:ext>
              </a:extLst>
            </p:cNvPr>
            <p:cNvSpPr/>
            <p:nvPr/>
          </p:nvSpPr>
          <p:spPr>
            <a:xfrm>
              <a:off x="4069341" y="2051323"/>
              <a:ext cx="51810" cy="396602"/>
            </a:xfrm>
            <a:prstGeom prst="roundRect">
              <a:avLst/>
            </a:prstGeom>
            <a:solidFill>
              <a:srgbClr val="46AD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97B2B64-9FDC-C95F-574C-6166EF655297}"/>
                </a:ext>
              </a:extLst>
            </p:cNvPr>
            <p:cNvSpPr txBox="1"/>
            <p:nvPr/>
          </p:nvSpPr>
          <p:spPr>
            <a:xfrm>
              <a:off x="4156658" y="2111124"/>
              <a:ext cx="460533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0" i="0" u="none" strike="noStrike" dirty="0">
                  <a:solidFill>
                    <a:schemeClr val="bg1"/>
                  </a:solidFill>
                  <a:effectLst/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[ </a:t>
              </a:r>
              <a:r>
                <a:rPr lang="en-US" altLang="ko-KR" sz="1200" b="0" i="0" u="none" strike="noStrike" dirty="0" err="1">
                  <a:solidFill>
                    <a:schemeClr val="bg1"/>
                  </a:solidFill>
                  <a:effectLst/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instuction</a:t>
              </a:r>
              <a:r>
                <a:rPr lang="en-US" altLang="ko-KR" sz="1200" b="0" i="0" u="none" strike="noStrike" dirty="0">
                  <a:solidFill>
                    <a:schemeClr val="bg1"/>
                  </a:solidFill>
                  <a:effectLst/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- output ]</a:t>
              </a:r>
              <a:r>
                <a:rPr lang="ko-KR" altLang="en-US" sz="1200" b="0" i="0" u="none" strike="noStrike" dirty="0">
                  <a:solidFill>
                    <a:schemeClr val="bg1"/>
                  </a:solidFill>
                  <a:effectLst/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형태로 만들어진 구조로 데이터를 형성</a:t>
              </a:r>
              <a:endPara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8527D57-617A-B26A-A3B3-248F604356B9}"/>
                </a:ext>
              </a:extLst>
            </p:cNvPr>
            <p:cNvSpPr txBox="1"/>
            <p:nvPr/>
          </p:nvSpPr>
          <p:spPr>
            <a:xfrm>
              <a:off x="4156658" y="2497811"/>
              <a:ext cx="460533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0" i="0" u="none" strike="noStrike" dirty="0">
                  <a:solidFill>
                    <a:schemeClr val="bg1"/>
                  </a:solidFill>
                  <a:effectLst/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[ </a:t>
              </a:r>
              <a:r>
                <a:rPr lang="en-US" altLang="ko-KR" sz="1200" b="0" i="0" u="none" strike="noStrike" dirty="0" err="1">
                  <a:solidFill>
                    <a:schemeClr val="bg1"/>
                  </a:solidFill>
                  <a:effectLst/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instuction</a:t>
              </a:r>
              <a:r>
                <a:rPr lang="en-US" altLang="ko-KR" sz="1200" b="0" i="0" u="none" strike="noStrike" dirty="0">
                  <a:solidFill>
                    <a:schemeClr val="bg1"/>
                  </a:solidFill>
                  <a:effectLst/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]</a:t>
              </a:r>
              <a:r>
                <a:rPr lang="ko-KR" altLang="en-US" sz="1200" b="0" i="0" u="none" strike="noStrike" dirty="0">
                  <a:solidFill>
                    <a:schemeClr val="bg1"/>
                  </a:solidFill>
                  <a:effectLst/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뉴스 구분을 위한 질문 작성</a:t>
              </a:r>
              <a:endParaRPr lang="en-US" altLang="ko-KR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질문형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2. 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비교형</a:t>
              </a:r>
              <a:endParaRPr lang="en-US" altLang="ko-KR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7193FB0F-6D45-8B83-37A0-B5A75F158D93}"/>
                </a:ext>
              </a:extLst>
            </p:cNvPr>
            <p:cNvSpPr/>
            <p:nvPr/>
          </p:nvSpPr>
          <p:spPr>
            <a:xfrm>
              <a:off x="4069341" y="2515845"/>
              <a:ext cx="51810" cy="396602"/>
            </a:xfrm>
            <a:prstGeom prst="roundRect">
              <a:avLst/>
            </a:prstGeom>
            <a:solidFill>
              <a:srgbClr val="BB11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FD582BF-C2C8-7473-4C92-043B359A0E0B}"/>
                </a:ext>
              </a:extLst>
            </p:cNvPr>
            <p:cNvSpPr/>
            <p:nvPr/>
          </p:nvSpPr>
          <p:spPr>
            <a:xfrm>
              <a:off x="4069341" y="2980367"/>
              <a:ext cx="51810" cy="396602"/>
            </a:xfrm>
            <a:prstGeom prst="roundRect">
              <a:avLst/>
            </a:prstGeom>
            <a:solidFill>
              <a:srgbClr val="46AD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E5F067-D966-F032-C333-E6D1339996A5}"/>
                </a:ext>
              </a:extLst>
            </p:cNvPr>
            <p:cNvSpPr txBox="1"/>
            <p:nvPr/>
          </p:nvSpPr>
          <p:spPr>
            <a:xfrm>
              <a:off x="4157892" y="3054107"/>
              <a:ext cx="460533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[ output ] 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답변과 바탕이 되는 기사내용 작성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5CBA6F6-86FA-F76F-8484-6ACD50A4D504}"/>
              </a:ext>
            </a:extLst>
          </p:cNvPr>
          <p:cNvSpPr txBox="1"/>
          <p:nvPr/>
        </p:nvSpPr>
        <p:spPr>
          <a:xfrm>
            <a:off x="790564" y="1635996"/>
            <a:ext cx="4932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네이버 뉴스기사를 훈련데이터로 사용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GPT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통해 노이즈 제거</a:t>
            </a:r>
          </a:p>
        </p:txBody>
      </p:sp>
      <p:pic>
        <p:nvPicPr>
          <p:cNvPr id="6" name="그림 5" descr="원, 그래픽, 스크린샷, 상징이(가) 표시된 사진&#10;&#10;자동 생성된 설명">
            <a:extLst>
              <a:ext uri="{FF2B5EF4-FFF2-40B4-BE49-F238E27FC236}">
                <a16:creationId xmlns:a16="http://schemas.microsoft.com/office/drawing/2014/main" id="{F33859B8-EA32-6723-7F10-A255F0E73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793" y="1607500"/>
            <a:ext cx="364771" cy="36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659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C3382A9-056E-7982-D713-3AED1C1E9C76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34C46A-3F80-782C-C46C-1223A05665B2}"/>
              </a:ext>
            </a:extLst>
          </p:cNvPr>
          <p:cNvSpPr txBox="1"/>
          <p:nvPr/>
        </p:nvSpPr>
        <p:spPr>
          <a:xfrm>
            <a:off x="550920" y="1654505"/>
            <a:ext cx="3847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PEFT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모델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적은 수의 파라미터를 학습하는 것 만으로 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모델 전체를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파인튜닝하는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것과 유사한 효과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생성하고 주어진 모델에 적용</a:t>
            </a:r>
          </a:p>
        </p:txBody>
      </p:sp>
      <p:pic>
        <p:nvPicPr>
          <p:cNvPr id="13" name="그림 12" descr="원, 그래픽, 스크린샷, 상징이(가) 표시된 사진&#10;&#10;자동 생성된 설명">
            <a:extLst>
              <a:ext uri="{FF2B5EF4-FFF2-40B4-BE49-F238E27FC236}">
                <a16:creationId xmlns:a16="http://schemas.microsoft.com/office/drawing/2014/main" id="{6EA584B8-B507-71D9-D72E-34F5D8139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93" y="1099273"/>
            <a:ext cx="364771" cy="3647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0D1EB2-5576-3C1B-EB65-B63DDB10B4A8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spc="-150" dirty="0" err="1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KoAlpaca</a:t>
            </a:r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E6770BD-9ACA-D3F8-9D1D-E1A4589D1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446" y="2464405"/>
            <a:ext cx="3067050" cy="24193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9C18C3-037E-EB4E-7098-1606270DFB1F}"/>
              </a:ext>
            </a:extLst>
          </p:cNvPr>
          <p:cNvSpPr txBox="1"/>
          <p:nvPr/>
        </p:nvSpPr>
        <p:spPr>
          <a:xfrm>
            <a:off x="915980" y="1127769"/>
            <a:ext cx="1286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모델 훈련 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FD23810-43DB-4CB4-1AE6-1A393A2F8207}"/>
              </a:ext>
            </a:extLst>
          </p:cNvPr>
          <p:cNvSpPr/>
          <p:nvPr/>
        </p:nvSpPr>
        <p:spPr>
          <a:xfrm>
            <a:off x="486752" y="1690623"/>
            <a:ext cx="64168" cy="571257"/>
          </a:xfrm>
          <a:prstGeom prst="roundRect">
            <a:avLst/>
          </a:prstGeom>
          <a:solidFill>
            <a:srgbClr val="46A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635326-C927-58B3-4562-F4BE0322A315}"/>
              </a:ext>
            </a:extLst>
          </p:cNvPr>
          <p:cNvSpPr txBox="1"/>
          <p:nvPr/>
        </p:nvSpPr>
        <p:spPr>
          <a:xfrm>
            <a:off x="4851819" y="1654505"/>
            <a:ext cx="3847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훈련의 여러 세부 사항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배치 크기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그래디언트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누적 단계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학습률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FP16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사용 여부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로깅 간격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</a:p>
          <a:p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출력 디렉토리 및 최적화 기법 등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설정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001BC4-C7EB-CC0B-F50E-A61A77412D1E}"/>
              </a:ext>
            </a:extLst>
          </p:cNvPr>
          <p:cNvSpPr/>
          <p:nvPr/>
        </p:nvSpPr>
        <p:spPr>
          <a:xfrm>
            <a:off x="4787651" y="1690623"/>
            <a:ext cx="64168" cy="571257"/>
          </a:xfrm>
          <a:prstGeom prst="roundRect">
            <a:avLst/>
          </a:prstGeom>
          <a:solidFill>
            <a:srgbClr val="BB11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6206E41-F9C0-72F5-2A7B-ECC467A5C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3858" y="2464406"/>
            <a:ext cx="3397843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496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C3382A9-056E-7982-D713-3AED1C1E9C76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34C46A-3F80-782C-C46C-1223A05665B2}"/>
              </a:ext>
            </a:extLst>
          </p:cNvPr>
          <p:cNvSpPr txBox="1"/>
          <p:nvPr/>
        </p:nvSpPr>
        <p:spPr>
          <a:xfrm>
            <a:off x="836793" y="1066809"/>
            <a:ext cx="7304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결과 출력 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학습한 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instruction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유사하게 질문</a:t>
            </a:r>
          </a:p>
        </p:txBody>
      </p:sp>
      <p:pic>
        <p:nvPicPr>
          <p:cNvPr id="13" name="그림 12" descr="원, 그래픽, 스크린샷, 상징이(가) 표시된 사진&#10;&#10;자동 생성된 설명">
            <a:extLst>
              <a:ext uri="{FF2B5EF4-FFF2-40B4-BE49-F238E27FC236}">
                <a16:creationId xmlns:a16="http://schemas.microsoft.com/office/drawing/2014/main" id="{6EA584B8-B507-71D9-D72E-34F5D8139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93" y="1038313"/>
            <a:ext cx="364771" cy="3647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0D1EB2-5576-3C1B-EB65-B63DDB10B4A8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spc="-150" dirty="0" err="1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KoAlpaca</a:t>
            </a:r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34CD4B6-3CAD-853E-C953-72DB6CC8DA3A}"/>
              </a:ext>
            </a:extLst>
          </p:cNvPr>
          <p:cNvSpPr/>
          <p:nvPr/>
        </p:nvSpPr>
        <p:spPr>
          <a:xfrm>
            <a:off x="486753" y="1516422"/>
            <a:ext cx="51810" cy="396602"/>
          </a:xfrm>
          <a:prstGeom prst="roundRect">
            <a:avLst/>
          </a:prstGeom>
          <a:solidFill>
            <a:srgbClr val="46A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4F01824-D5CF-6125-2872-80AC4293100F}"/>
              </a:ext>
            </a:extLst>
          </p:cNvPr>
          <p:cNvSpPr/>
          <p:nvPr/>
        </p:nvSpPr>
        <p:spPr>
          <a:xfrm>
            <a:off x="4878081" y="1516422"/>
            <a:ext cx="51810" cy="396602"/>
          </a:xfrm>
          <a:prstGeom prst="roundRect">
            <a:avLst/>
          </a:prstGeom>
          <a:solidFill>
            <a:srgbClr val="BB11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D8C8CB-1057-E7D4-C243-098F7524DDCC}"/>
              </a:ext>
            </a:extLst>
          </p:cNvPr>
          <p:cNvSpPr txBox="1"/>
          <p:nvPr/>
        </p:nvSpPr>
        <p:spPr>
          <a:xfrm>
            <a:off x="570246" y="1591159"/>
            <a:ext cx="46053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mode = "</a:t>
            </a:r>
            <a:r>
              <a:rPr lang="en-US" altLang="ko-KR" sz="1200" b="0" i="0" u="none" strike="noStrike" dirty="0" err="1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EleutherAI</a:t>
            </a:r>
            <a:r>
              <a:rPr lang="en-US" altLang="ko-KR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/polyglot-ko-12.8b"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41E151C-6D96-CCDE-9776-110AF4B1F2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041439"/>
              </p:ext>
            </p:extLst>
          </p:nvPr>
        </p:nvGraphicFramePr>
        <p:xfrm>
          <a:off x="462369" y="2017962"/>
          <a:ext cx="4097274" cy="2926080"/>
        </p:xfrm>
        <a:graphic>
          <a:graphicData uri="http://schemas.openxmlformats.org/drawingml/2006/table">
            <a:tbl>
              <a:tblPr firstRow="1" bandRow="1">
                <a:tableStyleId>{79C89256-29B3-4EA4-B57A-711DEC67025E}</a:tableStyleId>
              </a:tblPr>
              <a:tblGrid>
                <a:gridCol w="582475">
                  <a:extLst>
                    <a:ext uri="{9D8B030D-6E8A-4147-A177-3AD203B41FA5}">
                      <a16:colId xmlns:a16="http://schemas.microsoft.com/office/drawing/2014/main" val="3941295850"/>
                    </a:ext>
                  </a:extLst>
                </a:gridCol>
                <a:gridCol w="3514799">
                  <a:extLst>
                    <a:ext uri="{9D8B030D-6E8A-4147-A177-3AD203B41FA5}">
                      <a16:colId xmlns:a16="http://schemas.microsoft.com/office/drawing/2014/main" val="581008345"/>
                    </a:ext>
                  </a:extLst>
                </a:gridCol>
              </a:tblGrid>
              <a:tr h="249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질문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뷔와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제니가 헤어졌다는 뉴스가 진짜야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?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97298034"/>
                  </a:ext>
                </a:extLst>
              </a:tr>
              <a:tr h="13176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답변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사실입니다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수 차례 열애설이 불거졌던 그룹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'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방탄소년단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'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의 멤버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뷔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씨와 걸그룹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'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블랙핑크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'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의 멤버 제니 씨가 결별했다는 보도가 나왔습니다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지난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일 한 매체는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뷔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씨와 제니 씨가 최근 연인 관계를 정리했다고 보도했는데요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이와 관련해 두 사람의 소속사인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빅히트뮤직과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YG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엔터테인먼트는 앞서 열애설이 불거졌을 때와 마찬가지로 어떠한 입장도 내놓지 않았습니다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뷔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씨와 제니 씨의 열애설은 지난해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월 처음 불거졌습니다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뷔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씨와 제니 씨로 추정되는 남녀가 제주도에서 드라이브를 했다는 목격담과 함께 사진이 퍼진 건데요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년 만인 지난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월에도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뷔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씨와 제니 씨로 추정되는 남녀가 프랑스 파리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센강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인근에서 손을 잡고 밤 산책을 즐기는 모습이 포착되면서 열애설에 불을 지폈습니다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9511325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3DE3C30-03F7-7209-6C64-62F6FB5A5BE1}"/>
              </a:ext>
            </a:extLst>
          </p:cNvPr>
          <p:cNvSpPr txBox="1"/>
          <p:nvPr/>
        </p:nvSpPr>
        <p:spPr>
          <a:xfrm>
            <a:off x="4950687" y="1591159"/>
            <a:ext cx="46053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mode = </a:t>
            </a:r>
            <a:r>
              <a:rPr lang="en-US" altLang="ko-KR" sz="1200" b="0" i="0" u="none" strike="noStrike" dirty="0" err="1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beomi</a:t>
            </a:r>
            <a:r>
              <a:rPr lang="en-US" altLang="ko-KR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/KoAlpaca-Polyglot-12.8B"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6CAD7CA9-529C-A21E-DFC1-424E4F9D25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774166"/>
              </p:ext>
            </p:extLst>
          </p:nvPr>
        </p:nvGraphicFramePr>
        <p:xfrm>
          <a:off x="4842810" y="2017962"/>
          <a:ext cx="4097274" cy="2926080"/>
        </p:xfrm>
        <a:graphic>
          <a:graphicData uri="http://schemas.openxmlformats.org/drawingml/2006/table">
            <a:tbl>
              <a:tblPr firstRow="1" bandRow="1">
                <a:tableStyleId>{79C89256-29B3-4EA4-B57A-711DEC67025E}</a:tableStyleId>
              </a:tblPr>
              <a:tblGrid>
                <a:gridCol w="582475">
                  <a:extLst>
                    <a:ext uri="{9D8B030D-6E8A-4147-A177-3AD203B41FA5}">
                      <a16:colId xmlns:a16="http://schemas.microsoft.com/office/drawing/2014/main" val="3941295850"/>
                    </a:ext>
                  </a:extLst>
                </a:gridCol>
                <a:gridCol w="3514799">
                  <a:extLst>
                    <a:ext uri="{9D8B030D-6E8A-4147-A177-3AD203B41FA5}">
                      <a16:colId xmlns:a16="http://schemas.microsoft.com/office/drawing/2014/main" val="581008345"/>
                    </a:ext>
                  </a:extLst>
                </a:gridCol>
              </a:tblGrid>
              <a:tr h="249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질문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뷔와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제니가 헤어졌다는 뉴스가 진짜야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?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97298034"/>
                  </a:ext>
                </a:extLst>
              </a:tr>
              <a:tr h="13176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답변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사실입니다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200" dirty="0" err="1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뷔와</a:t>
                      </a:r>
                      <a:r>
                        <a:rPr lang="ko-KR" altLang="en-US" sz="12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제니가 결별했다는 보도가 </a:t>
                      </a:r>
                      <a:r>
                        <a:rPr lang="en-US" altLang="ko-KR" sz="12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18</a:t>
                      </a:r>
                      <a:r>
                        <a:rPr lang="ko-KR" altLang="en-US" sz="12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일에 나왔습니다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사람은 앞서 지난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24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일 열애를 인정했는데요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그러나 두 사람은 지난달 </a:t>
                      </a:r>
                      <a:r>
                        <a:rPr lang="en-US" altLang="ko-KR" sz="12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일 결별 사실이 알려졌습니다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뷔와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제니는 나란히 공항에서 출국하는 모습이 포착되었는데요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이에 대한 영상이 올라오면서 자연스럽게 결별 사실이 알려졌습니다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뷔는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블랙핑크 제니와 함께 그룹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빅히트엔터테인먼트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소속이며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사람은 함께 유닛 곡을 발표하는 등 데이트를 공개해왔습니다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뷔는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지난달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25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일 프랑스 파리에서 열리는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스타크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행사 참석 차 출국했습니다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이 자리에는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뷔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말고도 보검이 참석 예정이었으나 코로나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19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확진로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참석을 취소했는데요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보검은 지난달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18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일 확진 판정을 받았으며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포레스텔라와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함께 그룹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빅히트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공연에 참석한 것으로 알려졌습니다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95113255"/>
                  </a:ext>
                </a:extLst>
              </a:tr>
            </a:tbl>
          </a:graphicData>
        </a:graphic>
      </p:graphicFrame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3E3DF5D7-CED9-496D-AB96-616ED8625C7D}"/>
              </a:ext>
            </a:extLst>
          </p:cNvPr>
          <p:cNvSpPr/>
          <p:nvPr/>
        </p:nvSpPr>
        <p:spPr>
          <a:xfrm>
            <a:off x="5026278" y="141160"/>
            <a:ext cx="3730338" cy="1165965"/>
          </a:xfrm>
          <a:prstGeom prst="wedge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46ADFB"/>
                </a:solidFill>
              </a:rPr>
              <a:t>polyglot-ko</a:t>
            </a:r>
            <a:r>
              <a:rPr lang="ko-KR" altLang="en-US" sz="1000" dirty="0"/>
              <a:t>모델은 학습된 </a:t>
            </a:r>
            <a:r>
              <a:rPr lang="en-US" altLang="ko-KR" sz="1000" dirty="0"/>
              <a:t>output</a:t>
            </a:r>
            <a:r>
              <a:rPr lang="ko-KR" altLang="en-US" sz="1000" dirty="0"/>
              <a:t>을 거의 전체적으로 출력하는 것을 확인</a:t>
            </a:r>
          </a:p>
          <a:p>
            <a:br>
              <a:rPr lang="ko-KR" altLang="en-US" sz="1000" dirty="0"/>
            </a:br>
            <a:r>
              <a:rPr lang="en-US" altLang="ko-KR" sz="1000" dirty="0" err="1">
                <a:solidFill>
                  <a:srgbClr val="BB11CC"/>
                </a:solidFill>
              </a:rPr>
              <a:t>koalpca</a:t>
            </a:r>
            <a:r>
              <a:rPr lang="ko-KR" altLang="en-US" sz="1000" dirty="0"/>
              <a:t>은 문장을 이해하고 기사 외 학습된 내용들을 바탕으로 근거 내용들을 출력하면서 설명함을 확인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0151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C3382A9-056E-7982-D713-3AED1C1E9C76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34C46A-3F80-782C-C46C-1223A05665B2}"/>
              </a:ext>
            </a:extLst>
          </p:cNvPr>
          <p:cNvSpPr txBox="1"/>
          <p:nvPr/>
        </p:nvSpPr>
        <p:spPr>
          <a:xfrm>
            <a:off x="836793" y="1066809"/>
            <a:ext cx="7304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결과 출력 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다른 패턴으로  학습된 기사 데이터</a:t>
            </a:r>
          </a:p>
        </p:txBody>
      </p:sp>
      <p:pic>
        <p:nvPicPr>
          <p:cNvPr id="13" name="그림 12" descr="원, 그래픽, 스크린샷, 상징이(가) 표시된 사진&#10;&#10;자동 생성된 설명">
            <a:extLst>
              <a:ext uri="{FF2B5EF4-FFF2-40B4-BE49-F238E27FC236}">
                <a16:creationId xmlns:a16="http://schemas.microsoft.com/office/drawing/2014/main" id="{6EA584B8-B507-71D9-D72E-34F5D8139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93" y="1038313"/>
            <a:ext cx="364771" cy="3647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0D1EB2-5576-3C1B-EB65-B63DDB10B4A8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spc="-150" dirty="0" err="1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KoAlpaca</a:t>
            </a:r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34CD4B6-3CAD-853E-C953-72DB6CC8DA3A}"/>
              </a:ext>
            </a:extLst>
          </p:cNvPr>
          <p:cNvSpPr/>
          <p:nvPr/>
        </p:nvSpPr>
        <p:spPr>
          <a:xfrm>
            <a:off x="486753" y="1516422"/>
            <a:ext cx="51810" cy="396602"/>
          </a:xfrm>
          <a:prstGeom prst="roundRect">
            <a:avLst/>
          </a:prstGeom>
          <a:solidFill>
            <a:srgbClr val="46A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4F01824-D5CF-6125-2872-80AC4293100F}"/>
              </a:ext>
            </a:extLst>
          </p:cNvPr>
          <p:cNvSpPr/>
          <p:nvPr/>
        </p:nvSpPr>
        <p:spPr>
          <a:xfrm>
            <a:off x="4878081" y="1516422"/>
            <a:ext cx="51810" cy="396602"/>
          </a:xfrm>
          <a:prstGeom prst="roundRect">
            <a:avLst/>
          </a:prstGeom>
          <a:solidFill>
            <a:srgbClr val="BB11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D8C8CB-1057-E7D4-C243-098F7524DDCC}"/>
              </a:ext>
            </a:extLst>
          </p:cNvPr>
          <p:cNvSpPr txBox="1"/>
          <p:nvPr/>
        </p:nvSpPr>
        <p:spPr>
          <a:xfrm>
            <a:off x="570246" y="1591159"/>
            <a:ext cx="46053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mode = "</a:t>
            </a:r>
            <a:r>
              <a:rPr lang="en-US" altLang="ko-KR" sz="1200" b="0" i="0" u="none" strike="noStrike" dirty="0" err="1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EleutherAI</a:t>
            </a:r>
            <a:r>
              <a:rPr lang="en-US" altLang="ko-KR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/polyglot-ko-12.8b"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DE3C30-03F7-7209-6C64-62F6FB5A5BE1}"/>
              </a:ext>
            </a:extLst>
          </p:cNvPr>
          <p:cNvSpPr txBox="1"/>
          <p:nvPr/>
        </p:nvSpPr>
        <p:spPr>
          <a:xfrm>
            <a:off x="4950687" y="1591159"/>
            <a:ext cx="46053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mode = </a:t>
            </a:r>
            <a:r>
              <a:rPr lang="en-US" altLang="ko-KR" sz="1200" b="0" i="0" u="none" strike="noStrike" dirty="0" err="1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beomi</a:t>
            </a:r>
            <a:r>
              <a:rPr lang="en-US" altLang="ko-KR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/KoAlpaca-Polyglot-12.8B"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80CCE6-FB91-4739-94E9-4203DDAF7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58" y="1474977"/>
            <a:ext cx="9144000" cy="356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87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E84F-7422-A59F-21CE-BF3AC8651A42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 배경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E72830E-0C5C-CEBE-65AC-574F6DC49733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FCE05CF-0578-261B-B16B-5E5A6A1F5DA2}"/>
              </a:ext>
            </a:extLst>
          </p:cNvPr>
          <p:cNvSpPr txBox="1"/>
          <p:nvPr/>
        </p:nvSpPr>
        <p:spPr>
          <a:xfrm>
            <a:off x="188918" y="1143133"/>
            <a:ext cx="82666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설문조사 기간 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23.12.16 ~ 23.12.19</a:t>
            </a:r>
          </a:p>
          <a:p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참여인원 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105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명</a:t>
            </a: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1ECBD26D-B250-2A06-37BF-D24C9282F6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2460481"/>
              </p:ext>
            </p:extLst>
          </p:nvPr>
        </p:nvGraphicFramePr>
        <p:xfrm>
          <a:off x="-109705" y="1886510"/>
          <a:ext cx="4431957" cy="2954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D81F4665-E117-F3CF-5A3D-B94C1D7016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5537278"/>
              </p:ext>
            </p:extLst>
          </p:nvPr>
        </p:nvGraphicFramePr>
        <p:xfrm>
          <a:off x="3785418" y="1874153"/>
          <a:ext cx="5169664" cy="2954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FC817C8-1BBE-C708-17CA-5F30142D0812}"/>
              </a:ext>
            </a:extLst>
          </p:cNvPr>
          <p:cNvSpPr txBox="1"/>
          <p:nvPr/>
        </p:nvSpPr>
        <p:spPr>
          <a:xfrm>
            <a:off x="1712880" y="2492642"/>
            <a:ext cx="887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7.6</a:t>
            </a:r>
            <a:endParaRPr lang="ko-KR" altLang="en-US" sz="1200" dirty="0"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9A778F-BD98-52FB-508C-48C42861DAA8}"/>
              </a:ext>
            </a:extLst>
          </p:cNvPr>
          <p:cNvSpPr txBox="1"/>
          <p:nvPr/>
        </p:nvSpPr>
        <p:spPr>
          <a:xfrm>
            <a:off x="5817085" y="2606427"/>
            <a:ext cx="887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14.3</a:t>
            </a:r>
            <a:endParaRPr lang="ko-KR" altLang="en-US" sz="1200" dirty="0"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37518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C3382A9-056E-7982-D713-3AED1C1E9C76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34C46A-3F80-782C-C46C-1223A05665B2}"/>
              </a:ext>
            </a:extLst>
          </p:cNvPr>
          <p:cNvSpPr txBox="1"/>
          <p:nvPr/>
        </p:nvSpPr>
        <p:spPr>
          <a:xfrm>
            <a:off x="836793" y="1066809"/>
            <a:ext cx="7304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결과 출력 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다른 패턴으로  학습된 기사 데이터</a:t>
            </a:r>
          </a:p>
        </p:txBody>
      </p:sp>
      <p:pic>
        <p:nvPicPr>
          <p:cNvPr id="13" name="그림 12" descr="원, 그래픽, 스크린샷, 상징이(가) 표시된 사진&#10;&#10;자동 생성된 설명">
            <a:extLst>
              <a:ext uri="{FF2B5EF4-FFF2-40B4-BE49-F238E27FC236}">
                <a16:creationId xmlns:a16="http://schemas.microsoft.com/office/drawing/2014/main" id="{6EA584B8-B507-71D9-D72E-34F5D8139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93" y="1038313"/>
            <a:ext cx="364771" cy="3647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0D1EB2-5576-3C1B-EB65-B63DDB10B4A8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spc="-150" dirty="0" err="1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KoAlpaca</a:t>
            </a:r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34CD4B6-3CAD-853E-C953-72DB6CC8DA3A}"/>
              </a:ext>
            </a:extLst>
          </p:cNvPr>
          <p:cNvSpPr/>
          <p:nvPr/>
        </p:nvSpPr>
        <p:spPr>
          <a:xfrm>
            <a:off x="486753" y="1516422"/>
            <a:ext cx="51810" cy="396602"/>
          </a:xfrm>
          <a:prstGeom prst="roundRect">
            <a:avLst/>
          </a:prstGeom>
          <a:solidFill>
            <a:srgbClr val="46A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4F01824-D5CF-6125-2872-80AC4293100F}"/>
              </a:ext>
            </a:extLst>
          </p:cNvPr>
          <p:cNvSpPr/>
          <p:nvPr/>
        </p:nvSpPr>
        <p:spPr>
          <a:xfrm>
            <a:off x="4878081" y="1516422"/>
            <a:ext cx="51810" cy="396602"/>
          </a:xfrm>
          <a:prstGeom prst="roundRect">
            <a:avLst/>
          </a:prstGeom>
          <a:solidFill>
            <a:srgbClr val="BB11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D8C8CB-1057-E7D4-C243-098F7524DDCC}"/>
              </a:ext>
            </a:extLst>
          </p:cNvPr>
          <p:cNvSpPr txBox="1"/>
          <p:nvPr/>
        </p:nvSpPr>
        <p:spPr>
          <a:xfrm>
            <a:off x="570246" y="1591159"/>
            <a:ext cx="46053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mode = "</a:t>
            </a:r>
            <a:r>
              <a:rPr lang="en-US" altLang="ko-KR" sz="1200" b="0" i="0" u="none" strike="noStrike" dirty="0" err="1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EleutherAI</a:t>
            </a:r>
            <a:r>
              <a:rPr lang="en-US" altLang="ko-KR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/polyglot-ko-12.8b"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41E151C-6D96-CCDE-9776-110AF4B1F2ED}"/>
              </a:ext>
            </a:extLst>
          </p:cNvPr>
          <p:cNvGraphicFramePr>
            <a:graphicFrameLocks noGrp="1"/>
          </p:cNvGraphicFramePr>
          <p:nvPr/>
        </p:nvGraphicFramePr>
        <p:xfrm>
          <a:off x="462369" y="2017962"/>
          <a:ext cx="4097274" cy="2560320"/>
        </p:xfrm>
        <a:graphic>
          <a:graphicData uri="http://schemas.openxmlformats.org/drawingml/2006/table">
            <a:tbl>
              <a:tblPr firstRow="1" bandRow="1">
                <a:tableStyleId>{79C89256-29B3-4EA4-B57A-711DEC67025E}</a:tableStyleId>
              </a:tblPr>
              <a:tblGrid>
                <a:gridCol w="582475">
                  <a:extLst>
                    <a:ext uri="{9D8B030D-6E8A-4147-A177-3AD203B41FA5}">
                      <a16:colId xmlns:a16="http://schemas.microsoft.com/office/drawing/2014/main" val="3941295850"/>
                    </a:ext>
                  </a:extLst>
                </a:gridCol>
                <a:gridCol w="3514799">
                  <a:extLst>
                    <a:ext uri="{9D8B030D-6E8A-4147-A177-3AD203B41FA5}">
                      <a16:colId xmlns:a16="http://schemas.microsoft.com/office/drawing/2014/main" val="581008345"/>
                    </a:ext>
                  </a:extLst>
                </a:gridCol>
              </a:tblGrid>
              <a:tr h="249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질문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김연아와 고우림이 이혼했다는 기사가 진짜야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?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97298034"/>
                  </a:ext>
                </a:extLst>
              </a:tr>
              <a:tr h="13176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답변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사실입니다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가수 고우림과 배우 김연아 부부가 이혼했다는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충격적인 보도가 사실로 드러났다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지난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일 한 매체는 고우림과 김연아 부부가 최근 이혼 합의를 마쳤다고 보도했다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이와 관련해 고우림의 소속사인 위엔터테인먼트는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7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일 이에 대한 입장을 묻는 질문에 “고우림이 김연아와 최근 이혼 합의를 마무리 했다” 라고 밝혔다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고우림은 지난해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24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살의 나이에 김연아와 결혼식을 올리며 인생의 큰 변화를 겪었다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당시 고우림과 김연아는 한 매체를 통해 신혼 라이프를 공개하며 대중들의 응원을 받기도 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그러나 고우림과 김연아는 이에 대한 공개 외에 별 다른 안내를 하지 않으며 대중들의 궁금증을 사기도 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중략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)</a:t>
                      </a: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9511325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3DE3C30-03F7-7209-6C64-62F6FB5A5BE1}"/>
              </a:ext>
            </a:extLst>
          </p:cNvPr>
          <p:cNvSpPr txBox="1"/>
          <p:nvPr/>
        </p:nvSpPr>
        <p:spPr>
          <a:xfrm>
            <a:off x="4950687" y="1591159"/>
            <a:ext cx="46053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mode = </a:t>
            </a:r>
            <a:r>
              <a:rPr lang="en-US" altLang="ko-KR" sz="1200" b="0" i="0" u="none" strike="noStrike" dirty="0" err="1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beomi</a:t>
            </a:r>
            <a:r>
              <a:rPr lang="en-US" altLang="ko-KR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/KoAlpaca-Polyglot-12.8B"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6CAD7CA9-529C-A21E-DFC1-424E4F9D250B}"/>
              </a:ext>
            </a:extLst>
          </p:cNvPr>
          <p:cNvGraphicFramePr>
            <a:graphicFrameLocks noGrp="1"/>
          </p:cNvGraphicFramePr>
          <p:nvPr/>
        </p:nvGraphicFramePr>
        <p:xfrm>
          <a:off x="4842810" y="2017962"/>
          <a:ext cx="4097274" cy="2560320"/>
        </p:xfrm>
        <a:graphic>
          <a:graphicData uri="http://schemas.openxmlformats.org/drawingml/2006/table">
            <a:tbl>
              <a:tblPr firstRow="1" bandRow="1">
                <a:tableStyleId>{79C89256-29B3-4EA4-B57A-711DEC67025E}</a:tableStyleId>
              </a:tblPr>
              <a:tblGrid>
                <a:gridCol w="582475">
                  <a:extLst>
                    <a:ext uri="{9D8B030D-6E8A-4147-A177-3AD203B41FA5}">
                      <a16:colId xmlns:a16="http://schemas.microsoft.com/office/drawing/2014/main" val="3941295850"/>
                    </a:ext>
                  </a:extLst>
                </a:gridCol>
                <a:gridCol w="3514799">
                  <a:extLst>
                    <a:ext uri="{9D8B030D-6E8A-4147-A177-3AD203B41FA5}">
                      <a16:colId xmlns:a16="http://schemas.microsoft.com/office/drawing/2014/main" val="581008345"/>
                    </a:ext>
                  </a:extLst>
                </a:gridCol>
              </a:tblGrid>
              <a:tr h="249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질문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김연아와 고우림이 이혼했다는 기사가 진짜야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?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97298034"/>
                  </a:ext>
                </a:extLst>
              </a:tr>
              <a:tr h="13176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답변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거짓입니다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김연아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고우림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부부가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불화설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끝에 이혼을 했다는 기사가 지난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일에 나왔으나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김연아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·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고우림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부부는 이혼하지 않았습니다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김연아과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고우림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부부는 지난달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25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일 태국 방콕에서 열린 뮤지컬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'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도시 이야기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'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현장에 함께 있는 모습이 포착됐습니다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일 이혼 소식이 보도될 당시 필리핀 마닐라에서 데이트 중이었는데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사진은 같이 있지 않았습니다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고우림이 스케쥴로 출국한 것으로 확인됐습니다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김연아와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고우림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부부는 지난해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월 마닐라에서 데이트 중인 것이 포착돼 화제를 모았습니다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이후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년 만에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재이혼설이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제기됐으나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이번에도 </a:t>
                      </a:r>
                      <a:r>
                        <a:rPr lang="ko-KR" altLang="en-US" sz="12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가짜 뉴스인 것으로 드러났습니다</a:t>
                      </a:r>
                      <a:r>
                        <a:rPr lang="en-US" altLang="ko-KR" sz="12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endParaRPr lang="ko-KR" altLang="en-US" sz="1200" dirty="0">
                        <a:solidFill>
                          <a:srgbClr val="FFFF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95113255"/>
                  </a:ext>
                </a:extLst>
              </a:tr>
            </a:tbl>
          </a:graphicData>
        </a:graphic>
      </p:graphicFrame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7BD2C471-7043-4B53-BD62-2D2DA409C054}"/>
              </a:ext>
            </a:extLst>
          </p:cNvPr>
          <p:cNvSpPr/>
          <p:nvPr/>
        </p:nvSpPr>
        <p:spPr>
          <a:xfrm>
            <a:off x="4816771" y="148828"/>
            <a:ext cx="3952034" cy="1254256"/>
          </a:xfrm>
          <a:prstGeom prst="wedge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/>
              <a:t>김연아와 고우림의 이혼에 대해서 별도로 기사를 학습시킨 내용은 없었고</a:t>
            </a:r>
            <a:r>
              <a:rPr lang="en-US" altLang="ko-KR" sz="1000" dirty="0"/>
              <a:t>, </a:t>
            </a:r>
            <a:r>
              <a:rPr lang="ko-KR" altLang="en-US" sz="1000" dirty="0"/>
              <a:t>가짜뉴스 관련 기사에 작게 </a:t>
            </a:r>
            <a:r>
              <a:rPr lang="ko-KR" altLang="en-US" sz="1000" dirty="0" err="1"/>
              <a:t>실려있음</a:t>
            </a:r>
            <a:endParaRPr lang="en-US" altLang="ko-KR" sz="1000" dirty="0"/>
          </a:p>
          <a:p>
            <a:endParaRPr lang="en-US" altLang="ko-KR" sz="1000" dirty="0">
              <a:solidFill>
                <a:srgbClr val="46ADFB"/>
              </a:solidFill>
            </a:endParaRPr>
          </a:p>
          <a:p>
            <a:r>
              <a:rPr lang="en-US" altLang="ko-KR" sz="1000" dirty="0">
                <a:solidFill>
                  <a:srgbClr val="46ADFB"/>
                </a:solidFill>
              </a:rPr>
              <a:t>polyglot-ko</a:t>
            </a:r>
            <a:r>
              <a:rPr lang="ko-KR" altLang="en-US" sz="1000" dirty="0"/>
              <a:t>모델은 학습된 </a:t>
            </a:r>
            <a:r>
              <a:rPr lang="en-US" altLang="ko-KR" sz="1000" dirty="0"/>
              <a:t>output</a:t>
            </a:r>
            <a:r>
              <a:rPr lang="ko-KR" altLang="en-US" sz="1000" dirty="0"/>
              <a:t>을 비슷한 내용의 학습된 내용을 바탕으로 답을 하나 근거 내용이 이상함</a:t>
            </a:r>
          </a:p>
          <a:p>
            <a:br>
              <a:rPr lang="ko-KR" altLang="en-US" sz="1000" dirty="0"/>
            </a:br>
            <a:r>
              <a:rPr lang="en-US" altLang="ko-KR" sz="1000" dirty="0" err="1">
                <a:solidFill>
                  <a:srgbClr val="BB11CC"/>
                </a:solidFill>
              </a:rPr>
              <a:t>koalpca</a:t>
            </a:r>
            <a:r>
              <a:rPr lang="ko-KR" altLang="en-US" sz="1000" dirty="0"/>
              <a:t>은 문장을 이해하고 기사와 학습된 내용들을 바탕으로 근거 내용들을 출력하면서 설명함을 확인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28130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C3382A9-056E-7982-D713-3AED1C1E9C76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34C46A-3F80-782C-C46C-1223A05665B2}"/>
              </a:ext>
            </a:extLst>
          </p:cNvPr>
          <p:cNvSpPr txBox="1"/>
          <p:nvPr/>
        </p:nvSpPr>
        <p:spPr>
          <a:xfrm>
            <a:off x="836793" y="1066809"/>
            <a:ext cx="7304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결과 출력 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학습된 기사내용과 유사한 질문 </a:t>
            </a:r>
          </a:p>
        </p:txBody>
      </p:sp>
      <p:pic>
        <p:nvPicPr>
          <p:cNvPr id="13" name="그림 12" descr="원, 그래픽, 스크린샷, 상징이(가) 표시된 사진&#10;&#10;자동 생성된 설명">
            <a:extLst>
              <a:ext uri="{FF2B5EF4-FFF2-40B4-BE49-F238E27FC236}">
                <a16:creationId xmlns:a16="http://schemas.microsoft.com/office/drawing/2014/main" id="{6EA584B8-B507-71D9-D72E-34F5D8139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93" y="1038313"/>
            <a:ext cx="364771" cy="3647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0D1EB2-5576-3C1B-EB65-B63DDB10B4A8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spc="-150" dirty="0" err="1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KoAlpaca</a:t>
            </a:r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34CD4B6-3CAD-853E-C953-72DB6CC8DA3A}"/>
              </a:ext>
            </a:extLst>
          </p:cNvPr>
          <p:cNvSpPr/>
          <p:nvPr/>
        </p:nvSpPr>
        <p:spPr>
          <a:xfrm>
            <a:off x="486753" y="1516422"/>
            <a:ext cx="51810" cy="396602"/>
          </a:xfrm>
          <a:prstGeom prst="roundRect">
            <a:avLst/>
          </a:prstGeom>
          <a:solidFill>
            <a:srgbClr val="46A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4F01824-D5CF-6125-2872-80AC4293100F}"/>
              </a:ext>
            </a:extLst>
          </p:cNvPr>
          <p:cNvSpPr/>
          <p:nvPr/>
        </p:nvSpPr>
        <p:spPr>
          <a:xfrm>
            <a:off x="4878081" y="1516422"/>
            <a:ext cx="51810" cy="396602"/>
          </a:xfrm>
          <a:prstGeom prst="roundRect">
            <a:avLst/>
          </a:prstGeom>
          <a:solidFill>
            <a:srgbClr val="BB11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D8C8CB-1057-E7D4-C243-098F7524DDCC}"/>
              </a:ext>
            </a:extLst>
          </p:cNvPr>
          <p:cNvSpPr txBox="1"/>
          <p:nvPr/>
        </p:nvSpPr>
        <p:spPr>
          <a:xfrm>
            <a:off x="570246" y="1591159"/>
            <a:ext cx="46053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mode = "</a:t>
            </a:r>
            <a:r>
              <a:rPr lang="en-US" altLang="ko-KR" sz="1200" b="0" i="0" u="none" strike="noStrike" dirty="0" err="1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EleutherAI</a:t>
            </a:r>
            <a:r>
              <a:rPr lang="en-US" altLang="ko-KR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/polyglot-ko-12.8b"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41E151C-6D96-CCDE-9776-110AF4B1F2ED}"/>
              </a:ext>
            </a:extLst>
          </p:cNvPr>
          <p:cNvGraphicFramePr>
            <a:graphicFrameLocks noGrp="1"/>
          </p:cNvGraphicFramePr>
          <p:nvPr/>
        </p:nvGraphicFramePr>
        <p:xfrm>
          <a:off x="462369" y="2017962"/>
          <a:ext cx="4097274" cy="2011680"/>
        </p:xfrm>
        <a:graphic>
          <a:graphicData uri="http://schemas.openxmlformats.org/drawingml/2006/table">
            <a:tbl>
              <a:tblPr firstRow="1" bandRow="1">
                <a:tableStyleId>{79C89256-29B3-4EA4-B57A-711DEC67025E}</a:tableStyleId>
              </a:tblPr>
              <a:tblGrid>
                <a:gridCol w="582475">
                  <a:extLst>
                    <a:ext uri="{9D8B030D-6E8A-4147-A177-3AD203B41FA5}">
                      <a16:colId xmlns:a16="http://schemas.microsoft.com/office/drawing/2014/main" val="3941295850"/>
                    </a:ext>
                  </a:extLst>
                </a:gridCol>
                <a:gridCol w="3514799">
                  <a:extLst>
                    <a:ext uri="{9D8B030D-6E8A-4147-A177-3AD203B41FA5}">
                      <a16:colId xmlns:a16="http://schemas.microsoft.com/office/drawing/2014/main" val="581008345"/>
                    </a:ext>
                  </a:extLst>
                </a:gridCol>
              </a:tblGrid>
              <a:tr h="249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질문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지수와 안보현이 결별했다는 뉴스가 사실이야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?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97298034"/>
                  </a:ext>
                </a:extLst>
              </a:tr>
              <a:tr h="13176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답변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거짓입니다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블랙핑크 지수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(28)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와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안보현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(35)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이 결별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연인에서 다시 동료로 돌아갔다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한 연예 관계자는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24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일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JTBC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엔터뉴스에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"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지수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안보현이 바쁜 스케줄로 자연스럽게 관계가 소원해져 최근 결별했다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"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라고 전했다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이와 관련 지수의 소속사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YG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엔터테인먼트 측은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"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결별이 맞다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"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라고 짤막한 입장을 밝혔고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안보현의 소속사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FN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엔터테인먼트 역시 같은 입장으로 결별 사실을 인정했다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중략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9511325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3DE3C30-03F7-7209-6C64-62F6FB5A5BE1}"/>
              </a:ext>
            </a:extLst>
          </p:cNvPr>
          <p:cNvSpPr txBox="1"/>
          <p:nvPr/>
        </p:nvSpPr>
        <p:spPr>
          <a:xfrm>
            <a:off x="4950687" y="1591159"/>
            <a:ext cx="46053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mode = </a:t>
            </a:r>
            <a:r>
              <a:rPr lang="en-US" altLang="ko-KR" sz="1200" b="0" i="0" u="none" strike="noStrike" dirty="0" err="1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beomi</a:t>
            </a:r>
            <a:r>
              <a:rPr lang="en-US" altLang="ko-KR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/KoAlpaca-Polyglot-12.8B"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6CAD7CA9-529C-A21E-DFC1-424E4F9D250B}"/>
              </a:ext>
            </a:extLst>
          </p:cNvPr>
          <p:cNvGraphicFramePr>
            <a:graphicFrameLocks noGrp="1"/>
          </p:cNvGraphicFramePr>
          <p:nvPr/>
        </p:nvGraphicFramePr>
        <p:xfrm>
          <a:off x="4842810" y="2017962"/>
          <a:ext cx="4097274" cy="2743200"/>
        </p:xfrm>
        <a:graphic>
          <a:graphicData uri="http://schemas.openxmlformats.org/drawingml/2006/table">
            <a:tbl>
              <a:tblPr firstRow="1" bandRow="1">
                <a:tableStyleId>{79C89256-29B3-4EA4-B57A-711DEC67025E}</a:tableStyleId>
              </a:tblPr>
              <a:tblGrid>
                <a:gridCol w="582475">
                  <a:extLst>
                    <a:ext uri="{9D8B030D-6E8A-4147-A177-3AD203B41FA5}">
                      <a16:colId xmlns:a16="http://schemas.microsoft.com/office/drawing/2014/main" val="3941295850"/>
                    </a:ext>
                  </a:extLst>
                </a:gridCol>
                <a:gridCol w="3514799">
                  <a:extLst>
                    <a:ext uri="{9D8B030D-6E8A-4147-A177-3AD203B41FA5}">
                      <a16:colId xmlns:a16="http://schemas.microsoft.com/office/drawing/2014/main" val="581008345"/>
                    </a:ext>
                  </a:extLst>
                </a:gridCol>
              </a:tblGrid>
              <a:tr h="249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질문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지수와 안보현이 결별했다는 뉴스가 사실이야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?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97298034"/>
                  </a:ext>
                </a:extLst>
              </a:tr>
              <a:tr h="13176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답변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거짓입니다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지수와 안보현은 결별한 것으로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추정되지만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이를 증거하는 사진이 없으며 두 사람의 결별 시기와 이유에 대한 내용이 불분명해서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잘 모르겠네요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사람은 지난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2015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년 지수가 안보현에게 구애하면서 연인으로 발전했고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지난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월 중순 경 결별했다는 이야기가 있지만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이를 주장하는 인물들이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있어서과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양쪽으로 나뉜다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이를 감안하면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지수와 안보현이 결별했다는 주장은 사실로 받아들인다고 하더라도 그 결별에 대한 증거가 부족하고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사람의 입장을 충분히 존중하지 않은 추측에 불과하다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</a:t>
                      </a: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95113255"/>
                  </a:ext>
                </a:extLst>
              </a:tr>
            </a:tbl>
          </a:graphicData>
        </a:graphic>
      </p:graphicFrame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26CA681C-6512-416F-81F0-B87D40D97F2D}"/>
              </a:ext>
            </a:extLst>
          </p:cNvPr>
          <p:cNvSpPr/>
          <p:nvPr/>
        </p:nvSpPr>
        <p:spPr>
          <a:xfrm>
            <a:off x="4831353" y="97015"/>
            <a:ext cx="4145304" cy="1254256"/>
          </a:xfrm>
          <a:prstGeom prst="wedgeRectCallout">
            <a:avLst>
              <a:gd name="adj1" fmla="val -22960"/>
              <a:gd name="adj2" fmla="val 59893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dirty="0">
              <a:solidFill>
                <a:srgbClr val="46ADFB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{"instruction":"</a:t>
            </a:r>
            <a:r>
              <a:rPr lang="ko-KR" altLang="en-US" sz="1000" dirty="0">
                <a:solidFill>
                  <a:schemeClr val="bg1"/>
                </a:solidFill>
              </a:rPr>
              <a:t>지수와 </a:t>
            </a:r>
            <a:r>
              <a:rPr lang="ko-KR" altLang="en-US" sz="1000" dirty="0" err="1">
                <a:solidFill>
                  <a:schemeClr val="bg1"/>
                </a:solidFill>
              </a:rPr>
              <a:t>뷔가</a:t>
            </a:r>
            <a:r>
              <a:rPr lang="ko-KR" altLang="en-US" sz="1000" dirty="0">
                <a:solidFill>
                  <a:schemeClr val="bg1"/>
                </a:solidFill>
              </a:rPr>
              <a:t> 연애했다는 뉴스가 사실이야</a:t>
            </a:r>
            <a:r>
              <a:rPr lang="en-US" altLang="ko-KR" sz="1000" dirty="0">
                <a:solidFill>
                  <a:schemeClr val="bg1"/>
                </a:solidFill>
              </a:rPr>
              <a:t>?"</a:t>
            </a:r>
          </a:p>
          <a:p>
            <a:endParaRPr lang="en-US" altLang="ko-KR" sz="1000" dirty="0">
              <a:solidFill>
                <a:srgbClr val="46ADFB"/>
              </a:solidFill>
            </a:endParaRPr>
          </a:p>
          <a:p>
            <a:r>
              <a:rPr lang="en-US" altLang="ko-KR" sz="1000" dirty="0">
                <a:solidFill>
                  <a:srgbClr val="46ADFB"/>
                </a:solidFill>
              </a:rPr>
              <a:t>polyglot-ko</a:t>
            </a:r>
            <a:r>
              <a:rPr lang="ko-KR" altLang="en-US" sz="1000" dirty="0"/>
              <a:t>모델은 학습된 </a:t>
            </a:r>
            <a:r>
              <a:rPr lang="en-US" altLang="ko-KR" sz="1000" dirty="0"/>
              <a:t>output</a:t>
            </a:r>
            <a:r>
              <a:rPr lang="ko-KR" altLang="en-US" sz="1000" dirty="0"/>
              <a:t>을 거의 전체적으로 출력하는 것을 확인</a:t>
            </a:r>
          </a:p>
          <a:p>
            <a:br>
              <a:rPr lang="ko-KR" altLang="en-US" sz="1000" dirty="0"/>
            </a:br>
            <a:r>
              <a:rPr lang="en-US" altLang="ko-KR" sz="1000" dirty="0" err="1">
                <a:solidFill>
                  <a:srgbClr val="BB11CC"/>
                </a:solidFill>
              </a:rPr>
              <a:t>koalpca</a:t>
            </a:r>
            <a:r>
              <a:rPr lang="ko-KR" altLang="en-US" sz="1000" dirty="0"/>
              <a:t>은 문장을 이해하고 기사 외 학습된 내용들을 바탕으로 질문에 대해 근거와 함께 추론을 하는 모습을 보여주었습니다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2909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C3382A9-056E-7982-D713-3AED1C1E9C76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34C46A-3F80-782C-C46C-1223A05665B2}"/>
              </a:ext>
            </a:extLst>
          </p:cNvPr>
          <p:cNvSpPr txBox="1"/>
          <p:nvPr/>
        </p:nvSpPr>
        <p:spPr>
          <a:xfrm>
            <a:off x="836793" y="1066809"/>
            <a:ext cx="7304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결과 출력 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다른 패턴으로  학습된 기사 데이터</a:t>
            </a:r>
          </a:p>
        </p:txBody>
      </p:sp>
      <p:pic>
        <p:nvPicPr>
          <p:cNvPr id="13" name="그림 12" descr="원, 그래픽, 스크린샷, 상징이(가) 표시된 사진&#10;&#10;자동 생성된 설명">
            <a:extLst>
              <a:ext uri="{FF2B5EF4-FFF2-40B4-BE49-F238E27FC236}">
                <a16:creationId xmlns:a16="http://schemas.microsoft.com/office/drawing/2014/main" id="{6EA584B8-B507-71D9-D72E-34F5D8139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93" y="1038313"/>
            <a:ext cx="364771" cy="3647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0D1EB2-5576-3C1B-EB65-B63DDB10B4A8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spc="-150" dirty="0" err="1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KoAlpaca</a:t>
            </a:r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34CD4B6-3CAD-853E-C953-72DB6CC8DA3A}"/>
              </a:ext>
            </a:extLst>
          </p:cNvPr>
          <p:cNvSpPr/>
          <p:nvPr/>
        </p:nvSpPr>
        <p:spPr>
          <a:xfrm>
            <a:off x="486753" y="1516422"/>
            <a:ext cx="51810" cy="396602"/>
          </a:xfrm>
          <a:prstGeom prst="roundRect">
            <a:avLst/>
          </a:prstGeom>
          <a:solidFill>
            <a:srgbClr val="46A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4F01824-D5CF-6125-2872-80AC4293100F}"/>
              </a:ext>
            </a:extLst>
          </p:cNvPr>
          <p:cNvSpPr/>
          <p:nvPr/>
        </p:nvSpPr>
        <p:spPr>
          <a:xfrm>
            <a:off x="4878081" y="1516422"/>
            <a:ext cx="51810" cy="396602"/>
          </a:xfrm>
          <a:prstGeom prst="roundRect">
            <a:avLst/>
          </a:prstGeom>
          <a:solidFill>
            <a:srgbClr val="BB11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D8C8CB-1057-E7D4-C243-098F7524DDCC}"/>
              </a:ext>
            </a:extLst>
          </p:cNvPr>
          <p:cNvSpPr txBox="1"/>
          <p:nvPr/>
        </p:nvSpPr>
        <p:spPr>
          <a:xfrm>
            <a:off x="570246" y="1591159"/>
            <a:ext cx="46053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mode = "</a:t>
            </a:r>
            <a:r>
              <a:rPr lang="en-US" altLang="ko-KR" sz="1200" b="0" i="0" u="none" strike="noStrike" dirty="0" err="1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EleutherAI</a:t>
            </a:r>
            <a:r>
              <a:rPr lang="en-US" altLang="ko-KR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/polyglot-ko-12.8b"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41E151C-6D96-CCDE-9776-110AF4B1F2ED}"/>
              </a:ext>
            </a:extLst>
          </p:cNvPr>
          <p:cNvGraphicFramePr>
            <a:graphicFrameLocks noGrp="1"/>
          </p:cNvGraphicFramePr>
          <p:nvPr/>
        </p:nvGraphicFramePr>
        <p:xfrm>
          <a:off x="462369" y="2017962"/>
          <a:ext cx="4097274" cy="2560320"/>
        </p:xfrm>
        <a:graphic>
          <a:graphicData uri="http://schemas.openxmlformats.org/drawingml/2006/table">
            <a:tbl>
              <a:tblPr firstRow="1" bandRow="1">
                <a:tableStyleId>{79C89256-29B3-4EA4-B57A-711DEC67025E}</a:tableStyleId>
              </a:tblPr>
              <a:tblGrid>
                <a:gridCol w="582475">
                  <a:extLst>
                    <a:ext uri="{9D8B030D-6E8A-4147-A177-3AD203B41FA5}">
                      <a16:colId xmlns:a16="http://schemas.microsoft.com/office/drawing/2014/main" val="3941295850"/>
                    </a:ext>
                  </a:extLst>
                </a:gridCol>
                <a:gridCol w="3514799">
                  <a:extLst>
                    <a:ext uri="{9D8B030D-6E8A-4147-A177-3AD203B41FA5}">
                      <a16:colId xmlns:a16="http://schemas.microsoft.com/office/drawing/2014/main" val="581008345"/>
                    </a:ext>
                  </a:extLst>
                </a:gridCol>
              </a:tblGrid>
              <a:tr h="249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질문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김연아와 고우림이 이혼했다는 기사가 진짜야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?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97298034"/>
                  </a:ext>
                </a:extLst>
              </a:tr>
              <a:tr h="13176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답변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사실입니다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가수 고우림과 배우 김연아 부부가 이혼했다는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충격적인 보도가 사실로 드러났다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지난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일 한 매체는 고우림과 김연아 부부가 최근 이혼 합의를 마쳤다고 보도했다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이와 관련해 고우림의 소속사인 위엔터테인먼트는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7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일 이에 대한 입장을 묻는 질문에 “고우림이 김연아와 최근 이혼 합의를 마무리 했다” 라고 밝혔다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고우림은 지난해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24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살의 나이에 김연아와 결혼식을 올리며 인생의 큰 변화를 겪었다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당시 고우림과 김연아는 한 매체를 통해 신혼 라이프를 공개하며 대중들의 응원을 받기도 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그러나 고우림과 김연아는 이에 대한 공개 외에 별 다른 안내를 하지 않으며 대중들의 궁금증을 사기도 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중략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)</a:t>
                      </a: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9511325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3DE3C30-03F7-7209-6C64-62F6FB5A5BE1}"/>
              </a:ext>
            </a:extLst>
          </p:cNvPr>
          <p:cNvSpPr txBox="1"/>
          <p:nvPr/>
        </p:nvSpPr>
        <p:spPr>
          <a:xfrm>
            <a:off x="4950687" y="1591159"/>
            <a:ext cx="46053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mode = </a:t>
            </a:r>
            <a:r>
              <a:rPr lang="en-US" altLang="ko-KR" sz="1200" b="0" i="0" u="none" strike="noStrike" dirty="0" err="1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beomi</a:t>
            </a:r>
            <a:r>
              <a:rPr lang="en-US" altLang="ko-KR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/KoAlpaca-Polyglot-12.8B"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6CAD7CA9-529C-A21E-DFC1-424E4F9D250B}"/>
              </a:ext>
            </a:extLst>
          </p:cNvPr>
          <p:cNvGraphicFramePr>
            <a:graphicFrameLocks noGrp="1"/>
          </p:cNvGraphicFramePr>
          <p:nvPr/>
        </p:nvGraphicFramePr>
        <p:xfrm>
          <a:off x="4842810" y="2017962"/>
          <a:ext cx="4097274" cy="2560320"/>
        </p:xfrm>
        <a:graphic>
          <a:graphicData uri="http://schemas.openxmlformats.org/drawingml/2006/table">
            <a:tbl>
              <a:tblPr firstRow="1" bandRow="1">
                <a:tableStyleId>{79C89256-29B3-4EA4-B57A-711DEC67025E}</a:tableStyleId>
              </a:tblPr>
              <a:tblGrid>
                <a:gridCol w="582475">
                  <a:extLst>
                    <a:ext uri="{9D8B030D-6E8A-4147-A177-3AD203B41FA5}">
                      <a16:colId xmlns:a16="http://schemas.microsoft.com/office/drawing/2014/main" val="3941295850"/>
                    </a:ext>
                  </a:extLst>
                </a:gridCol>
                <a:gridCol w="3514799">
                  <a:extLst>
                    <a:ext uri="{9D8B030D-6E8A-4147-A177-3AD203B41FA5}">
                      <a16:colId xmlns:a16="http://schemas.microsoft.com/office/drawing/2014/main" val="581008345"/>
                    </a:ext>
                  </a:extLst>
                </a:gridCol>
              </a:tblGrid>
              <a:tr h="249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질문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김연아와 고우림이 이혼했다는 기사가 진짜야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?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97298034"/>
                  </a:ext>
                </a:extLst>
              </a:tr>
              <a:tr h="13176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답변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거짓입니다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김연아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고우림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부부가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불화설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끝에 이혼을 했다는 기사가 지난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일에 나왔으나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김연아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·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고우림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부부는 이혼하지 않았습니다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김연아과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고우림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부부는 지난달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25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일 태국 방콕에서 열린 뮤지컬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'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도시 이야기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'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현장에 함께 있는 모습이 포착됐습니다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일 이혼 소식이 보도될 당시 필리핀 마닐라에서 데이트 중이었는데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사진은 같이 있지 않았습니다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고우림이 스케쥴로 출국한 것으로 확인됐습니다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김연아와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고우림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부부는 지난해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월 마닐라에서 데이트 중인 것이 포착돼 화제를 모았습니다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이후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년 만에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재이혼설이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제기됐으나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이번에도 </a:t>
                      </a:r>
                      <a:r>
                        <a:rPr lang="ko-KR" altLang="en-US" sz="12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가짜 뉴스인 것으로 드러났습니다</a:t>
                      </a:r>
                      <a:r>
                        <a:rPr lang="en-US" altLang="ko-KR" sz="12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endParaRPr lang="ko-KR" altLang="en-US" sz="1200" dirty="0">
                        <a:solidFill>
                          <a:srgbClr val="FFFF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95113255"/>
                  </a:ext>
                </a:extLst>
              </a:tr>
            </a:tbl>
          </a:graphicData>
        </a:graphic>
      </p:graphicFrame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7BD2C471-7043-4B53-BD62-2D2DA409C054}"/>
              </a:ext>
            </a:extLst>
          </p:cNvPr>
          <p:cNvSpPr/>
          <p:nvPr/>
        </p:nvSpPr>
        <p:spPr>
          <a:xfrm>
            <a:off x="5015404" y="74785"/>
            <a:ext cx="3952034" cy="1299802"/>
          </a:xfrm>
          <a:prstGeom prst="wedge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/>
              <a:t>김연아와 고우림의 이혼에 대해서 별도로 기사를 학습시킨 내용은 없었고</a:t>
            </a:r>
            <a:r>
              <a:rPr lang="en-US" altLang="ko-KR" sz="1000" dirty="0"/>
              <a:t>, </a:t>
            </a:r>
            <a:r>
              <a:rPr lang="ko-KR" altLang="en-US" sz="1000" dirty="0"/>
              <a:t>가짜뉴스 관련 기사에 작게 </a:t>
            </a:r>
            <a:r>
              <a:rPr lang="ko-KR" altLang="en-US" sz="1000" dirty="0" err="1"/>
              <a:t>실려있음</a:t>
            </a:r>
            <a:endParaRPr lang="en-US" altLang="ko-KR" sz="1000" dirty="0"/>
          </a:p>
          <a:p>
            <a:endParaRPr lang="en-US" altLang="ko-KR" sz="1000" dirty="0">
              <a:solidFill>
                <a:srgbClr val="46ADFB"/>
              </a:solidFill>
            </a:endParaRPr>
          </a:p>
          <a:p>
            <a:r>
              <a:rPr lang="en-US" altLang="ko-KR" sz="1000" dirty="0">
                <a:solidFill>
                  <a:srgbClr val="46ADFB"/>
                </a:solidFill>
              </a:rPr>
              <a:t>polyglot-ko</a:t>
            </a:r>
            <a:r>
              <a:rPr lang="ko-KR" altLang="en-US" sz="1000" dirty="0"/>
              <a:t>모델은 학습된 </a:t>
            </a:r>
            <a:r>
              <a:rPr lang="en-US" altLang="ko-KR" sz="1000" dirty="0"/>
              <a:t>output</a:t>
            </a:r>
            <a:r>
              <a:rPr lang="ko-KR" altLang="en-US" sz="1000" dirty="0"/>
              <a:t>을 비슷한 내용의 학습된 내용을 바탕으로 답을 하나 근거 내용이 이상함</a:t>
            </a:r>
          </a:p>
          <a:p>
            <a:br>
              <a:rPr lang="ko-KR" altLang="en-US" sz="1000" dirty="0"/>
            </a:br>
            <a:r>
              <a:rPr lang="en-US" altLang="ko-KR" sz="1000" dirty="0" err="1">
                <a:solidFill>
                  <a:srgbClr val="BB11CC"/>
                </a:solidFill>
              </a:rPr>
              <a:t>koalpca</a:t>
            </a:r>
            <a:r>
              <a:rPr lang="ko-KR" altLang="en-US" sz="1000" dirty="0"/>
              <a:t>은 문장을 이해하고 기사와 학습된 내용들을 바탕으로 근거 내용들을 출력하면서 설명함을 확인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3786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C3382A9-056E-7982-D713-3AED1C1E9C76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34C46A-3F80-782C-C46C-1223A05665B2}"/>
              </a:ext>
            </a:extLst>
          </p:cNvPr>
          <p:cNvSpPr txBox="1"/>
          <p:nvPr/>
        </p:nvSpPr>
        <p:spPr>
          <a:xfrm>
            <a:off x="836793" y="1066809"/>
            <a:ext cx="7304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결과 출력 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별도로 학습하지 않은 기사 데이터</a:t>
            </a:r>
          </a:p>
        </p:txBody>
      </p:sp>
      <p:pic>
        <p:nvPicPr>
          <p:cNvPr id="13" name="그림 12" descr="원, 그래픽, 스크린샷, 상징이(가) 표시된 사진&#10;&#10;자동 생성된 설명">
            <a:extLst>
              <a:ext uri="{FF2B5EF4-FFF2-40B4-BE49-F238E27FC236}">
                <a16:creationId xmlns:a16="http://schemas.microsoft.com/office/drawing/2014/main" id="{6EA584B8-B507-71D9-D72E-34F5D8139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93" y="1038313"/>
            <a:ext cx="364771" cy="3647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0D1EB2-5576-3C1B-EB65-B63DDB10B4A8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spc="-150" dirty="0" err="1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KoAlpaca</a:t>
            </a:r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34CD4B6-3CAD-853E-C953-72DB6CC8DA3A}"/>
              </a:ext>
            </a:extLst>
          </p:cNvPr>
          <p:cNvSpPr/>
          <p:nvPr/>
        </p:nvSpPr>
        <p:spPr>
          <a:xfrm>
            <a:off x="486753" y="1516422"/>
            <a:ext cx="51810" cy="396602"/>
          </a:xfrm>
          <a:prstGeom prst="roundRect">
            <a:avLst/>
          </a:prstGeom>
          <a:solidFill>
            <a:srgbClr val="46A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4F01824-D5CF-6125-2872-80AC4293100F}"/>
              </a:ext>
            </a:extLst>
          </p:cNvPr>
          <p:cNvSpPr/>
          <p:nvPr/>
        </p:nvSpPr>
        <p:spPr>
          <a:xfrm>
            <a:off x="4878081" y="1516422"/>
            <a:ext cx="51810" cy="396602"/>
          </a:xfrm>
          <a:prstGeom prst="roundRect">
            <a:avLst/>
          </a:prstGeom>
          <a:solidFill>
            <a:srgbClr val="BB11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D8C8CB-1057-E7D4-C243-098F7524DDCC}"/>
              </a:ext>
            </a:extLst>
          </p:cNvPr>
          <p:cNvSpPr txBox="1"/>
          <p:nvPr/>
        </p:nvSpPr>
        <p:spPr>
          <a:xfrm>
            <a:off x="570246" y="1591159"/>
            <a:ext cx="46053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mode = "</a:t>
            </a:r>
            <a:r>
              <a:rPr lang="en-US" altLang="ko-KR" sz="1200" b="0" i="0" u="none" strike="noStrike" dirty="0" err="1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EleutherAI</a:t>
            </a:r>
            <a:r>
              <a:rPr lang="en-US" altLang="ko-KR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/polyglot-ko-12.8b"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41E151C-6D96-CCDE-9776-110AF4B1F2ED}"/>
              </a:ext>
            </a:extLst>
          </p:cNvPr>
          <p:cNvGraphicFramePr>
            <a:graphicFrameLocks noGrp="1"/>
          </p:cNvGraphicFramePr>
          <p:nvPr/>
        </p:nvGraphicFramePr>
        <p:xfrm>
          <a:off x="462369" y="2017962"/>
          <a:ext cx="4097274" cy="2560320"/>
        </p:xfrm>
        <a:graphic>
          <a:graphicData uri="http://schemas.openxmlformats.org/drawingml/2006/table">
            <a:tbl>
              <a:tblPr firstRow="1" bandRow="1">
                <a:tableStyleId>{79C89256-29B3-4EA4-B57A-711DEC67025E}</a:tableStyleId>
              </a:tblPr>
              <a:tblGrid>
                <a:gridCol w="582475">
                  <a:extLst>
                    <a:ext uri="{9D8B030D-6E8A-4147-A177-3AD203B41FA5}">
                      <a16:colId xmlns:a16="http://schemas.microsoft.com/office/drawing/2014/main" val="3941295850"/>
                    </a:ext>
                  </a:extLst>
                </a:gridCol>
                <a:gridCol w="3514799">
                  <a:extLst>
                    <a:ext uri="{9D8B030D-6E8A-4147-A177-3AD203B41FA5}">
                      <a16:colId xmlns:a16="http://schemas.microsoft.com/office/drawing/2014/main" val="581008345"/>
                    </a:ext>
                  </a:extLst>
                </a:gridCol>
              </a:tblGrid>
              <a:tr h="249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질문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제니가 중국에서 팬미팅 한다는 소식은 진짜야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?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97298034"/>
                  </a:ext>
                </a:extLst>
              </a:tr>
              <a:tr h="13176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답변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###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답변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제니가 중국 팬미팅을 하는 것이 사실입니다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제니가 팬미팅에서 어떤 말을 할지 궁금하네요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.###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답변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사실입니다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제니가 팬미팅에서 어떤 말을 할지 궁금하네요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.###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답변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사실입니다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제니가 팬미팅에서 어떤 말을 할지 궁금하네요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.###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답변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사실입니다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제니가 팬미팅에서 어떤 말을 할지 궁금하네요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###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답변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사실입니다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제니가 팬미팅에서 어떤 말을 할지 궁금하네요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###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답변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사실입니다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제니가 팬미팅에서 어떤 말을 할지 궁금하네요</a:t>
                      </a: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9511325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3DE3C30-03F7-7209-6C64-62F6FB5A5BE1}"/>
              </a:ext>
            </a:extLst>
          </p:cNvPr>
          <p:cNvSpPr txBox="1"/>
          <p:nvPr/>
        </p:nvSpPr>
        <p:spPr>
          <a:xfrm>
            <a:off x="4950687" y="1591159"/>
            <a:ext cx="46053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mode = </a:t>
            </a:r>
            <a:r>
              <a:rPr lang="en-US" altLang="ko-KR" sz="1200" b="0" i="0" u="none" strike="noStrike" dirty="0" err="1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beomi</a:t>
            </a:r>
            <a:r>
              <a:rPr lang="en-US" altLang="ko-KR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/KoAlpaca-Polyglot-12.8B"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6CAD7CA9-529C-A21E-DFC1-424E4F9D25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83091"/>
              </p:ext>
            </p:extLst>
          </p:nvPr>
        </p:nvGraphicFramePr>
        <p:xfrm>
          <a:off x="4842810" y="2017962"/>
          <a:ext cx="4097274" cy="1645920"/>
        </p:xfrm>
        <a:graphic>
          <a:graphicData uri="http://schemas.openxmlformats.org/drawingml/2006/table">
            <a:tbl>
              <a:tblPr firstRow="1" bandRow="1">
                <a:tableStyleId>{79C89256-29B3-4EA4-B57A-711DEC67025E}</a:tableStyleId>
              </a:tblPr>
              <a:tblGrid>
                <a:gridCol w="582475">
                  <a:extLst>
                    <a:ext uri="{9D8B030D-6E8A-4147-A177-3AD203B41FA5}">
                      <a16:colId xmlns:a16="http://schemas.microsoft.com/office/drawing/2014/main" val="3941295850"/>
                    </a:ext>
                  </a:extLst>
                </a:gridCol>
                <a:gridCol w="3514799">
                  <a:extLst>
                    <a:ext uri="{9D8B030D-6E8A-4147-A177-3AD203B41FA5}">
                      <a16:colId xmlns:a16="http://schemas.microsoft.com/office/drawing/2014/main" val="581008345"/>
                    </a:ext>
                  </a:extLst>
                </a:gridCol>
              </a:tblGrid>
              <a:tr h="249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질문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제니가 중국에서 팬미팅 한다는 소식은 진짜야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?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97298034"/>
                  </a:ext>
                </a:extLst>
              </a:tr>
              <a:tr h="13176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답변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사실입니다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그룹 블랙핑크의 멤버 제니가 중국에서 </a:t>
                      </a:r>
                      <a:r>
                        <a:rPr lang="ko-KR" altLang="en-US" sz="1200" dirty="0" err="1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팬미팅를</a:t>
                      </a:r>
                      <a:r>
                        <a:rPr lang="ko-KR" altLang="en-US" sz="12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개최한다는 소식이네요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기간은 </a:t>
                      </a:r>
                      <a:r>
                        <a:rPr lang="en-US" altLang="ko-KR" sz="12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2019</a:t>
                      </a:r>
                      <a:r>
                        <a:rPr lang="ko-KR" altLang="en-US" sz="12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년 </a:t>
                      </a:r>
                      <a:r>
                        <a:rPr lang="en-US" altLang="ko-KR" sz="12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20</a:t>
                      </a:r>
                      <a:r>
                        <a:rPr lang="ko-KR" altLang="en-US" sz="12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일와 </a:t>
                      </a:r>
                      <a:r>
                        <a:rPr lang="en-US" altLang="ko-KR" sz="12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23</a:t>
                      </a:r>
                      <a:r>
                        <a:rPr lang="ko-KR" altLang="en-US" sz="12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일 사이에 </a:t>
                      </a:r>
                      <a:r>
                        <a:rPr lang="en-US" altLang="ko-KR" sz="12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곳에서 열리며</a:t>
                      </a:r>
                      <a:r>
                        <a:rPr lang="en-US" altLang="ko-KR" sz="12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상해</a:t>
                      </a:r>
                      <a:r>
                        <a:rPr lang="en-US" altLang="ko-KR" sz="12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베이징</a:t>
                      </a:r>
                      <a:r>
                        <a:rPr lang="en-US" altLang="ko-KR" sz="12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광저우에서 열린다고 합니다</a:t>
                      </a:r>
                      <a:r>
                        <a:rPr lang="en-US" altLang="ko-KR" sz="12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제니는 이번 팬미팅에서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'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인간 병기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'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를 주제로 퍼포먼스를 선보이며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또 다른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블핑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멤버들과 함께 두 곡을 부를 예정이라고 하네요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</a:t>
                      </a: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95113255"/>
                  </a:ext>
                </a:extLst>
              </a:tr>
            </a:tbl>
          </a:graphicData>
        </a:graphic>
      </p:graphicFrame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E03EC53B-3214-4F3F-AABB-6B100B22FC81}"/>
              </a:ext>
            </a:extLst>
          </p:cNvPr>
          <p:cNvSpPr/>
          <p:nvPr/>
        </p:nvSpPr>
        <p:spPr>
          <a:xfrm>
            <a:off x="4950687" y="42437"/>
            <a:ext cx="3989397" cy="1360648"/>
          </a:xfrm>
          <a:prstGeom prst="wedge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46ADFB"/>
                </a:solidFill>
              </a:rPr>
              <a:t>polyglot-ko</a:t>
            </a:r>
            <a:r>
              <a:rPr lang="ko-KR" altLang="en-US" sz="1000" dirty="0"/>
              <a:t>모델은 학습되지 않는 내용에 대해 </a:t>
            </a:r>
            <a:r>
              <a:rPr lang="ko-KR" altLang="en-US" sz="1000" dirty="0" err="1"/>
              <a:t>챗봇에</a:t>
            </a:r>
            <a:r>
              <a:rPr lang="ko-KR" altLang="en-US" sz="1000" dirty="0"/>
              <a:t> 볼 수 있는 </a:t>
            </a:r>
            <a:r>
              <a:rPr lang="ko-KR" altLang="en-US" sz="1000" dirty="0" err="1"/>
              <a:t>반복대답이</a:t>
            </a:r>
            <a:r>
              <a:rPr lang="ko-KR" altLang="en-US" sz="1000" dirty="0"/>
              <a:t> 출력</a:t>
            </a:r>
            <a:endParaRPr lang="en-US" altLang="ko-KR" sz="1000" dirty="0"/>
          </a:p>
          <a:p>
            <a:br>
              <a:rPr lang="ko-KR" altLang="en-US" sz="1000" dirty="0"/>
            </a:br>
            <a:r>
              <a:rPr lang="en-US" altLang="ko-KR" sz="1000" dirty="0" err="1">
                <a:solidFill>
                  <a:srgbClr val="BB11CC"/>
                </a:solidFill>
              </a:rPr>
              <a:t>koalpca</a:t>
            </a:r>
            <a:r>
              <a:rPr lang="ko-KR" altLang="en-US" sz="1000" dirty="0"/>
              <a:t>은 문장을 이해하고 기사 외 학습된 내용들을 바탕으로 근거 내용들을 출력하면서 설명함을 확인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01678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C3382A9-056E-7982-D713-3AED1C1E9C76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34C46A-3F80-782C-C46C-1223A05665B2}"/>
              </a:ext>
            </a:extLst>
          </p:cNvPr>
          <p:cNvSpPr txBox="1"/>
          <p:nvPr/>
        </p:nvSpPr>
        <p:spPr>
          <a:xfrm>
            <a:off x="836793" y="1066809"/>
            <a:ext cx="7304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KoAlpaca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기사간 유사도 체크 요청</a:t>
            </a:r>
          </a:p>
        </p:txBody>
      </p:sp>
      <p:pic>
        <p:nvPicPr>
          <p:cNvPr id="13" name="그림 12" descr="원, 그래픽, 스크린샷, 상징이(가) 표시된 사진&#10;&#10;자동 생성된 설명">
            <a:extLst>
              <a:ext uri="{FF2B5EF4-FFF2-40B4-BE49-F238E27FC236}">
                <a16:creationId xmlns:a16="http://schemas.microsoft.com/office/drawing/2014/main" id="{6EA584B8-B507-71D9-D72E-34F5D8139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93" y="1038313"/>
            <a:ext cx="364771" cy="3647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0D1EB2-5576-3C1B-EB65-B63DDB10B4A8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spc="-150" dirty="0" err="1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KoAlpaca</a:t>
            </a:r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477C05-1D2F-47EB-92AB-2F717F07B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516" y="1504376"/>
            <a:ext cx="8452933" cy="314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C3382A9-056E-7982-D713-3AED1C1E9C76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34C46A-3F80-782C-C46C-1223A05665B2}"/>
              </a:ext>
            </a:extLst>
          </p:cNvPr>
          <p:cNvSpPr txBox="1"/>
          <p:nvPr/>
        </p:nvSpPr>
        <p:spPr>
          <a:xfrm>
            <a:off x="836793" y="1066809"/>
            <a:ext cx="7304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KoAlpaca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기사간 유사도 체크 요청</a:t>
            </a:r>
          </a:p>
        </p:txBody>
      </p:sp>
      <p:pic>
        <p:nvPicPr>
          <p:cNvPr id="13" name="그림 12" descr="원, 그래픽, 스크린샷, 상징이(가) 표시된 사진&#10;&#10;자동 생성된 설명">
            <a:extLst>
              <a:ext uri="{FF2B5EF4-FFF2-40B4-BE49-F238E27FC236}">
                <a16:creationId xmlns:a16="http://schemas.microsoft.com/office/drawing/2014/main" id="{6EA584B8-B507-71D9-D72E-34F5D8139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93" y="1038313"/>
            <a:ext cx="364771" cy="3647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0D1EB2-5576-3C1B-EB65-B63DDB10B4A8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spc="-150" dirty="0" err="1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KoAlpaca</a:t>
            </a:r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68447ED-1C9C-46C8-8ED6-7F450E10D03D}"/>
              </a:ext>
            </a:extLst>
          </p:cNvPr>
          <p:cNvGraphicFramePr>
            <a:graphicFrameLocks noGrp="1"/>
          </p:cNvGraphicFramePr>
          <p:nvPr/>
        </p:nvGraphicFramePr>
        <p:xfrm>
          <a:off x="2345449" y="1475878"/>
          <a:ext cx="5593528" cy="3518794"/>
        </p:xfrm>
        <a:graphic>
          <a:graphicData uri="http://schemas.openxmlformats.org/drawingml/2006/table">
            <a:tbl>
              <a:tblPr firstRow="1" bandRow="1">
                <a:tableStyleId>{79C89256-29B3-4EA4-B57A-711DEC67025E}</a:tableStyleId>
              </a:tblPr>
              <a:tblGrid>
                <a:gridCol w="795185">
                  <a:extLst>
                    <a:ext uri="{9D8B030D-6E8A-4147-A177-3AD203B41FA5}">
                      <a16:colId xmlns:a16="http://schemas.microsoft.com/office/drawing/2014/main" val="3941295850"/>
                    </a:ext>
                  </a:extLst>
                </a:gridCol>
                <a:gridCol w="4798343">
                  <a:extLst>
                    <a:ext uri="{9D8B030D-6E8A-4147-A177-3AD203B41FA5}">
                      <a16:colId xmlns:a16="http://schemas.microsoft.com/office/drawing/2014/main" val="581008345"/>
                    </a:ext>
                  </a:extLst>
                </a:gridCol>
              </a:tblGrid>
              <a:tr h="36024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질문</a:t>
                      </a:r>
                    </a:p>
                  </a:txBody>
                  <a:tcPr marL="85366" marR="85366" marT="42683" marB="42683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기사를 읽고 내용의 유사도를 평가해줘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85366" marR="85366" marT="42683" marB="42683"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97298034"/>
                  </a:ext>
                </a:extLst>
              </a:tr>
              <a:tr h="315854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답변</a:t>
                      </a:r>
                    </a:p>
                  </a:txBody>
                  <a:tcPr marL="85366" marR="85366" marT="42683" marB="42683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뉴스를 비교해보면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뉴스는 내용 면에서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유사도가 낮아 비교하기 어렵습니다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1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번째 뉴스는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"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뷔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·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제니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열애설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후 결별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…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최지우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손편지까지 예고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"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라는 제목으로 연예인 부부인 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뷔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·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제니의 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열애설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이후 결별 소식과 함께 유명 인사의 사망 소식을 다루고 있습니다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뷔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·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제니는 지난해 말 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열애설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후 이를 인정했지만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지난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월 결별 소식을 전했습니다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</a:p>
                    <a:p>
                      <a:pPr algn="l" latinLnBrk="1"/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뷔는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가수 겸 배우 손편지를 통해 제니와의 결별 소식을 알렸습니다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1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첫 번째 뉴스에서는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"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뷔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·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제니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열애설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후 결별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…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최지우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손편지까지 예고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"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라는 제목으로 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뷔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·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제니의 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열애설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후 손편지를 통한 예고만으로도 </a:t>
                      </a: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충분한 자숙의 시간을 가진 것으로 판단한 것 같다고 설명했습니다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1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뉴스 간의 유사도는 낮지만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번째 뉴스에서는 연예계 유명 부부인 </a:t>
                      </a:r>
                      <a:r>
                        <a:rPr lang="ko-KR" altLang="en-US" sz="1100" dirty="0" err="1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뷔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·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제니의 </a:t>
                      </a:r>
                      <a:r>
                        <a:rPr lang="ko-KR" altLang="en-US" sz="1100" dirty="0" err="1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열애설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후 결별 소식과 함께 </a:t>
                      </a:r>
                      <a:r>
                        <a:rPr lang="ko-KR" altLang="en-US" sz="11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유명 인사의 사망 소식을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다루고 있어 어느 정도의 </a:t>
                      </a:r>
                      <a:endParaRPr lang="en-US" altLang="ko-KR" sz="1100" dirty="0">
                        <a:solidFill>
                          <a:srgbClr val="FF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유사도는 있다고 볼 수 있습니다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</a:t>
                      </a:r>
                    </a:p>
                  </a:txBody>
                  <a:tcPr marL="85366" marR="85366" marT="42683" marB="42683"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95113255"/>
                  </a:ext>
                </a:extLst>
              </a:tr>
            </a:tbl>
          </a:graphicData>
        </a:graphic>
      </p:graphicFrame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581721DF-FA84-4BF5-BCA6-015EC2724EFA}"/>
              </a:ext>
            </a:extLst>
          </p:cNvPr>
          <p:cNvSpPr/>
          <p:nvPr/>
        </p:nvSpPr>
        <p:spPr>
          <a:xfrm>
            <a:off x="5255683" y="107006"/>
            <a:ext cx="3435927" cy="916758"/>
          </a:xfrm>
          <a:prstGeom prst="wedge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err="1">
                <a:solidFill>
                  <a:srgbClr val="BB11CC"/>
                </a:solidFill>
              </a:rPr>
              <a:t>Koalpca</a:t>
            </a:r>
            <a:r>
              <a:rPr lang="ko-KR" altLang="en-US" sz="1000" dirty="0"/>
              <a:t>를 통해 유사성 질문시도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답변에서는 이상내용이 확인이 되지만 질문을 이해하고 기사들 비교하여 유사도를 판단하려고 합니다</a:t>
            </a:r>
            <a:r>
              <a:rPr lang="en-US" altLang="ko-KR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506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C3382A9-056E-7982-D713-3AED1C1E9C76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34C46A-3F80-782C-C46C-1223A05665B2}"/>
              </a:ext>
            </a:extLst>
          </p:cNvPr>
          <p:cNvSpPr txBox="1"/>
          <p:nvPr/>
        </p:nvSpPr>
        <p:spPr>
          <a:xfrm>
            <a:off x="836793" y="1066809"/>
            <a:ext cx="7304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KoAlpaca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기사간 유사도 체크 요청</a:t>
            </a:r>
          </a:p>
        </p:txBody>
      </p:sp>
      <p:pic>
        <p:nvPicPr>
          <p:cNvPr id="13" name="그림 12" descr="원, 그래픽, 스크린샷, 상징이(가) 표시된 사진&#10;&#10;자동 생성된 설명">
            <a:extLst>
              <a:ext uri="{FF2B5EF4-FFF2-40B4-BE49-F238E27FC236}">
                <a16:creationId xmlns:a16="http://schemas.microsoft.com/office/drawing/2014/main" id="{6EA584B8-B507-71D9-D72E-34F5D8139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93" y="1038313"/>
            <a:ext cx="364771" cy="3647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0D1EB2-5576-3C1B-EB65-B63DDB10B4A8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spc="-150" dirty="0" err="1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KoAlpaca</a:t>
            </a:r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ADDAD3-FDBD-4AEA-9CA2-30A45F340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976" y="1452563"/>
            <a:ext cx="7202557" cy="346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7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C3382A9-056E-7982-D713-3AED1C1E9C76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34C46A-3F80-782C-C46C-1223A05665B2}"/>
              </a:ext>
            </a:extLst>
          </p:cNvPr>
          <p:cNvSpPr txBox="1"/>
          <p:nvPr/>
        </p:nvSpPr>
        <p:spPr>
          <a:xfrm>
            <a:off x="836793" y="1066809"/>
            <a:ext cx="7304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KoAlpaca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기사간 유사도 체크 요청</a:t>
            </a:r>
          </a:p>
        </p:txBody>
      </p:sp>
      <p:pic>
        <p:nvPicPr>
          <p:cNvPr id="13" name="그림 12" descr="원, 그래픽, 스크린샷, 상징이(가) 표시된 사진&#10;&#10;자동 생성된 설명">
            <a:extLst>
              <a:ext uri="{FF2B5EF4-FFF2-40B4-BE49-F238E27FC236}">
                <a16:creationId xmlns:a16="http://schemas.microsoft.com/office/drawing/2014/main" id="{6EA584B8-B507-71D9-D72E-34F5D8139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93" y="1038313"/>
            <a:ext cx="364771" cy="3647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0D1EB2-5576-3C1B-EB65-B63DDB10B4A8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spc="-150" dirty="0" err="1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KoAlpaca</a:t>
            </a:r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68447ED-1C9C-46C8-8ED6-7F450E10D03D}"/>
              </a:ext>
            </a:extLst>
          </p:cNvPr>
          <p:cNvGraphicFramePr>
            <a:graphicFrameLocks noGrp="1"/>
          </p:cNvGraphicFramePr>
          <p:nvPr/>
        </p:nvGraphicFramePr>
        <p:xfrm>
          <a:off x="2345449" y="1475878"/>
          <a:ext cx="5593528" cy="3518794"/>
        </p:xfrm>
        <a:graphic>
          <a:graphicData uri="http://schemas.openxmlformats.org/drawingml/2006/table">
            <a:tbl>
              <a:tblPr firstRow="1" bandRow="1">
                <a:tableStyleId>{79C89256-29B3-4EA4-B57A-711DEC67025E}</a:tableStyleId>
              </a:tblPr>
              <a:tblGrid>
                <a:gridCol w="795185">
                  <a:extLst>
                    <a:ext uri="{9D8B030D-6E8A-4147-A177-3AD203B41FA5}">
                      <a16:colId xmlns:a16="http://schemas.microsoft.com/office/drawing/2014/main" val="3941295850"/>
                    </a:ext>
                  </a:extLst>
                </a:gridCol>
                <a:gridCol w="4798343">
                  <a:extLst>
                    <a:ext uri="{9D8B030D-6E8A-4147-A177-3AD203B41FA5}">
                      <a16:colId xmlns:a16="http://schemas.microsoft.com/office/drawing/2014/main" val="581008345"/>
                    </a:ext>
                  </a:extLst>
                </a:gridCol>
              </a:tblGrid>
              <a:tr h="36024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질문</a:t>
                      </a:r>
                    </a:p>
                  </a:txBody>
                  <a:tcPr marL="85366" marR="85366" marT="42683" marB="42683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기사를 읽고 내용의 유사도를 평가해줘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85366" marR="85366" marT="42683" marB="42683"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97298034"/>
                  </a:ext>
                </a:extLst>
              </a:tr>
              <a:tr h="315854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답변</a:t>
                      </a:r>
                    </a:p>
                  </a:txBody>
                  <a:tcPr marL="85366" marR="85366" marT="42683" marB="42683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뉴스의 내용을 비교해보면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뉴스는 축구 선수의 랭킹 발표에 대한 내용이 공통적으로 포함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되어 있습니다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</a:p>
                    <a:p>
                      <a:pPr algn="l" latinLnBrk="1"/>
                      <a:endParaRPr lang="en-US" altLang="ko-KR" sz="11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첫 번째 뉴스는 축구 선수 랭킹 중에서 상위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10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명에 대한 소개를 하고 있으며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번째 뉴스는 상위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5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명에 대한 소개를 하고 있습니다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이들 상위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10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명과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5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명은 각 뉴스에서 소개되고 있는 축구 선수들 중에서 가장 우수한 실력을 보인 사람들입니다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1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뉴스에서 공통적으로 언급되고 있는 축구 선수들 중에서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첫 번째 뉴스에서는 손흥민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,VR,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고요한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금민섭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남태희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석현준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송민규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안유민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백승호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이정훈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손우현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이상헌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이삭이 소개되고 있으며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번째 뉴스에서는 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음바페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이강인과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김민재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루카 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모드리치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더글라스 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코스타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필리프 세이셸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지오바니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로베르토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단테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이안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소프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헥터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롬바르츠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로만 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시로코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제임스 로드리게스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유세프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아메드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살리프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우스만이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소개되고 있습니다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</a:p>
                  </a:txBody>
                  <a:tcPr marL="85366" marR="85366" marT="42683" marB="42683"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95113255"/>
                  </a:ext>
                </a:extLst>
              </a:tr>
            </a:tbl>
          </a:graphicData>
        </a:graphic>
      </p:graphicFrame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581721DF-FA84-4BF5-BCA6-015EC2724EFA}"/>
              </a:ext>
            </a:extLst>
          </p:cNvPr>
          <p:cNvSpPr/>
          <p:nvPr/>
        </p:nvSpPr>
        <p:spPr>
          <a:xfrm>
            <a:off x="4816771" y="314634"/>
            <a:ext cx="3435927" cy="904566"/>
          </a:xfrm>
          <a:prstGeom prst="wedge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err="1">
                <a:solidFill>
                  <a:srgbClr val="BB11CC"/>
                </a:solidFill>
              </a:rPr>
              <a:t>Koalpca</a:t>
            </a:r>
            <a:r>
              <a:rPr lang="ko-KR" altLang="en-US" sz="1000" dirty="0"/>
              <a:t>를 통해 유사성 질문시도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답변에서는 이상내용이 확인이 되지만 질문을 이해하고 기사들 비교하여 유사도를 판단하였습니다</a:t>
            </a:r>
            <a:r>
              <a:rPr lang="en-US" altLang="ko-KR" sz="1000" dirty="0"/>
              <a:t>.</a:t>
            </a:r>
          </a:p>
          <a:p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6674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C3382A9-056E-7982-D713-3AED1C1E9C76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34C46A-3F80-782C-C46C-1223A05665B2}"/>
              </a:ext>
            </a:extLst>
          </p:cNvPr>
          <p:cNvSpPr txBox="1"/>
          <p:nvPr/>
        </p:nvSpPr>
        <p:spPr>
          <a:xfrm>
            <a:off x="836793" y="1066809"/>
            <a:ext cx="7304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KoAlpaca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기사간 유사도 체크 요청</a:t>
            </a:r>
          </a:p>
        </p:txBody>
      </p:sp>
      <p:pic>
        <p:nvPicPr>
          <p:cNvPr id="13" name="그림 12" descr="원, 그래픽, 스크린샷, 상징이(가) 표시된 사진&#10;&#10;자동 생성된 설명">
            <a:extLst>
              <a:ext uri="{FF2B5EF4-FFF2-40B4-BE49-F238E27FC236}">
                <a16:creationId xmlns:a16="http://schemas.microsoft.com/office/drawing/2014/main" id="{6EA584B8-B507-71D9-D72E-34F5D8139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93" y="1038313"/>
            <a:ext cx="364771" cy="3647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0D1EB2-5576-3C1B-EB65-B63DDB10B4A8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spc="-150" dirty="0" err="1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KoAlpaca</a:t>
            </a:r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7624D8-CBEA-4534-B74B-6787B14897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910" y="1937418"/>
            <a:ext cx="90297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2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C3382A9-056E-7982-D713-3AED1C1E9C76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34C46A-3F80-782C-C46C-1223A05665B2}"/>
              </a:ext>
            </a:extLst>
          </p:cNvPr>
          <p:cNvSpPr txBox="1"/>
          <p:nvPr/>
        </p:nvSpPr>
        <p:spPr>
          <a:xfrm>
            <a:off x="836793" y="1066809"/>
            <a:ext cx="7304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KoAlpaca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기사간 유사도 체크 요청</a:t>
            </a:r>
          </a:p>
        </p:txBody>
      </p:sp>
      <p:pic>
        <p:nvPicPr>
          <p:cNvPr id="13" name="그림 12" descr="원, 그래픽, 스크린샷, 상징이(가) 표시된 사진&#10;&#10;자동 생성된 설명">
            <a:extLst>
              <a:ext uri="{FF2B5EF4-FFF2-40B4-BE49-F238E27FC236}">
                <a16:creationId xmlns:a16="http://schemas.microsoft.com/office/drawing/2014/main" id="{6EA584B8-B507-71D9-D72E-34F5D8139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93" y="1038313"/>
            <a:ext cx="364771" cy="3647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0D1EB2-5576-3C1B-EB65-B63DDB10B4A8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spc="-150" dirty="0" err="1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KoAlpaca</a:t>
            </a:r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68447ED-1C9C-46C8-8ED6-7F450E10D03D}"/>
              </a:ext>
            </a:extLst>
          </p:cNvPr>
          <p:cNvGraphicFramePr>
            <a:graphicFrameLocks noGrp="1"/>
          </p:cNvGraphicFramePr>
          <p:nvPr/>
        </p:nvGraphicFramePr>
        <p:xfrm>
          <a:off x="2345449" y="1475878"/>
          <a:ext cx="5593528" cy="3518794"/>
        </p:xfrm>
        <a:graphic>
          <a:graphicData uri="http://schemas.openxmlformats.org/drawingml/2006/table">
            <a:tbl>
              <a:tblPr firstRow="1" bandRow="1">
                <a:tableStyleId>{79C89256-29B3-4EA4-B57A-711DEC67025E}</a:tableStyleId>
              </a:tblPr>
              <a:tblGrid>
                <a:gridCol w="795185">
                  <a:extLst>
                    <a:ext uri="{9D8B030D-6E8A-4147-A177-3AD203B41FA5}">
                      <a16:colId xmlns:a16="http://schemas.microsoft.com/office/drawing/2014/main" val="3941295850"/>
                    </a:ext>
                  </a:extLst>
                </a:gridCol>
                <a:gridCol w="4798343">
                  <a:extLst>
                    <a:ext uri="{9D8B030D-6E8A-4147-A177-3AD203B41FA5}">
                      <a16:colId xmlns:a16="http://schemas.microsoft.com/office/drawing/2014/main" val="581008345"/>
                    </a:ext>
                  </a:extLst>
                </a:gridCol>
              </a:tblGrid>
              <a:tr h="36024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질문</a:t>
                      </a:r>
                    </a:p>
                  </a:txBody>
                  <a:tcPr marL="85366" marR="85366" marT="42683" marB="42683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기사를 읽고 내용의 유사도를 평가해줘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85366" marR="85366" marT="42683" marB="42683"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97298034"/>
                  </a:ext>
                </a:extLst>
              </a:tr>
              <a:tr h="315854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답변</a:t>
                      </a:r>
                    </a:p>
                  </a:txBody>
                  <a:tcPr marL="85366" marR="85366" marT="42683" marB="42683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뉴스의 내용을 비교해보면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뉴스는 </a:t>
                      </a:r>
                      <a:r>
                        <a:rPr lang="ko-KR" altLang="en-US" sz="1100" dirty="0" err="1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가수과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그룹에 관련한 내용이라는 점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사진이나 영상 등의 영상과 함께 공개되었다는 점에서 공통점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을 가지고 있습니다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</a:p>
                    <a:p>
                      <a:pPr algn="l" latinLnBrk="1"/>
                      <a:endParaRPr lang="en-US" altLang="ko-KR" sz="11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하지만 </a:t>
                      </a:r>
                      <a:r>
                        <a:rPr lang="ko-KR" altLang="en-US" sz="11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첫 번째 뉴스는 이들의 새로운 활동과 생활에 대한 내용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이고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번째 뉴스는 이들의 새로운 앨범과 지민의 솔로 활동에 대한 내용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입니다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뉴스를 비교하면서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그룹이나 인물에 대해서만 내용을 다룬다는 점에서 공통적이지만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첫 번째 뉴스는 이들의 새로운 활동과 생활에 대한 소식을 전하고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번째 뉴스는 이들의 새로운 앨범과 지민의 솔로 활동에 대한 소식을 전하는 차이점이 있습니다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1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뉴스를 비교하면서 이들의 공통점은 이들의 새로운 활동과 생활에 대한 내용을 다룬다는 것이고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차이점은 첫 번째 뉴스는 이들의 새로운 활동과 생활에 대한 내용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번째 뉴스는 이들의 새로운 앨범과 지민의 솔로 활동에 대한 내용이라는 점입니다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1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※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뉴스를 비교하면서 이들의 공통점은 이들의 새로운 활동과 생활에 대한 내용을 다룬다는 것이고</a:t>
                      </a:r>
                      <a:endParaRPr lang="en-US" altLang="ko-KR" sz="11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85366" marR="85366" marT="42683" marB="42683"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95113255"/>
                  </a:ext>
                </a:extLst>
              </a:tr>
            </a:tbl>
          </a:graphicData>
        </a:graphic>
      </p:graphicFrame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581721DF-FA84-4BF5-BCA6-015EC2724EFA}"/>
              </a:ext>
            </a:extLst>
          </p:cNvPr>
          <p:cNvSpPr/>
          <p:nvPr/>
        </p:nvSpPr>
        <p:spPr>
          <a:xfrm>
            <a:off x="4871280" y="148828"/>
            <a:ext cx="3435927" cy="1007734"/>
          </a:xfrm>
          <a:prstGeom prst="wedge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err="1">
                <a:solidFill>
                  <a:srgbClr val="BB11CC"/>
                </a:solidFill>
              </a:rPr>
              <a:t>Koalpca</a:t>
            </a:r>
            <a:r>
              <a:rPr lang="ko-KR" altLang="en-US" sz="1000" dirty="0"/>
              <a:t>를 통해 유사성 질문시도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답변에서는 이상내용이 확인이 되지만 질문을 이해하고 기사들 비교하여 유사도를 판단하였습니다</a:t>
            </a:r>
            <a:r>
              <a:rPr lang="en-US" altLang="ko-KR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030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E84F-7422-A59F-21CE-BF3AC8651A42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 배경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E72830E-0C5C-CEBE-65AC-574F6DC49733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FCE05CF-0578-261B-B16B-5E5A6A1F5DA2}"/>
              </a:ext>
            </a:extLst>
          </p:cNvPr>
          <p:cNvSpPr txBox="1"/>
          <p:nvPr/>
        </p:nvSpPr>
        <p:spPr>
          <a:xfrm>
            <a:off x="188918" y="1143133"/>
            <a:ext cx="82666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설문조사 기간 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23.12.16 ~ 23.12.19</a:t>
            </a:r>
          </a:p>
          <a:p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참여인원 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105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명</a:t>
            </a:r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7F7CDF85-AFEB-88A4-77F3-F4DDB7CC1F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5186243"/>
              </p:ext>
            </p:extLst>
          </p:nvPr>
        </p:nvGraphicFramePr>
        <p:xfrm>
          <a:off x="155502" y="1875719"/>
          <a:ext cx="4287979" cy="3011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5215FE0D-5935-96C8-AB31-C19AFB1593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2777121"/>
              </p:ext>
            </p:extLst>
          </p:nvPr>
        </p:nvGraphicFramePr>
        <p:xfrm>
          <a:off x="4598983" y="1895099"/>
          <a:ext cx="4287979" cy="3011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996597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C3382A9-056E-7982-D713-3AED1C1E9C76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34C46A-3F80-782C-C46C-1223A05665B2}"/>
              </a:ext>
            </a:extLst>
          </p:cNvPr>
          <p:cNvSpPr txBox="1"/>
          <p:nvPr/>
        </p:nvSpPr>
        <p:spPr>
          <a:xfrm>
            <a:off x="836793" y="1066809"/>
            <a:ext cx="7304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KoAlpaca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기사간 유사도 체크 요청</a:t>
            </a:r>
          </a:p>
        </p:txBody>
      </p:sp>
      <p:pic>
        <p:nvPicPr>
          <p:cNvPr id="13" name="그림 12" descr="원, 그래픽, 스크린샷, 상징이(가) 표시된 사진&#10;&#10;자동 생성된 설명">
            <a:extLst>
              <a:ext uri="{FF2B5EF4-FFF2-40B4-BE49-F238E27FC236}">
                <a16:creationId xmlns:a16="http://schemas.microsoft.com/office/drawing/2014/main" id="{6EA584B8-B507-71D9-D72E-34F5D8139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93" y="1038313"/>
            <a:ext cx="364771" cy="3647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0D1EB2-5576-3C1B-EB65-B63DDB10B4A8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spc="-150" dirty="0" err="1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KoAlpaca</a:t>
            </a:r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DEE314-F86B-4B70-8794-AA044FF4A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141" y="1472683"/>
            <a:ext cx="6760695" cy="357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18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C3382A9-056E-7982-D713-3AED1C1E9C76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34C46A-3F80-782C-C46C-1223A05665B2}"/>
              </a:ext>
            </a:extLst>
          </p:cNvPr>
          <p:cNvSpPr txBox="1"/>
          <p:nvPr/>
        </p:nvSpPr>
        <p:spPr>
          <a:xfrm>
            <a:off x="836793" y="1066809"/>
            <a:ext cx="7304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KoAlpaca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기사간 유사도 체크 요청</a:t>
            </a:r>
          </a:p>
        </p:txBody>
      </p:sp>
      <p:pic>
        <p:nvPicPr>
          <p:cNvPr id="13" name="그림 12" descr="원, 그래픽, 스크린샷, 상징이(가) 표시된 사진&#10;&#10;자동 생성된 설명">
            <a:extLst>
              <a:ext uri="{FF2B5EF4-FFF2-40B4-BE49-F238E27FC236}">
                <a16:creationId xmlns:a16="http://schemas.microsoft.com/office/drawing/2014/main" id="{6EA584B8-B507-71D9-D72E-34F5D8139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93" y="1038313"/>
            <a:ext cx="364771" cy="3647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0D1EB2-5576-3C1B-EB65-B63DDB10B4A8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spc="-150" dirty="0" err="1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KoAlpaca</a:t>
            </a:r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68447ED-1C9C-46C8-8ED6-7F450E10D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313659"/>
              </p:ext>
            </p:extLst>
          </p:nvPr>
        </p:nvGraphicFramePr>
        <p:xfrm>
          <a:off x="2345449" y="1475878"/>
          <a:ext cx="5593528" cy="3518794"/>
        </p:xfrm>
        <a:graphic>
          <a:graphicData uri="http://schemas.openxmlformats.org/drawingml/2006/table">
            <a:tbl>
              <a:tblPr firstRow="1" bandRow="1">
                <a:tableStyleId>{79C89256-29B3-4EA4-B57A-711DEC67025E}</a:tableStyleId>
              </a:tblPr>
              <a:tblGrid>
                <a:gridCol w="795185">
                  <a:extLst>
                    <a:ext uri="{9D8B030D-6E8A-4147-A177-3AD203B41FA5}">
                      <a16:colId xmlns:a16="http://schemas.microsoft.com/office/drawing/2014/main" val="3941295850"/>
                    </a:ext>
                  </a:extLst>
                </a:gridCol>
                <a:gridCol w="4798343">
                  <a:extLst>
                    <a:ext uri="{9D8B030D-6E8A-4147-A177-3AD203B41FA5}">
                      <a16:colId xmlns:a16="http://schemas.microsoft.com/office/drawing/2014/main" val="581008345"/>
                    </a:ext>
                  </a:extLst>
                </a:gridCol>
              </a:tblGrid>
              <a:tr h="36024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질문</a:t>
                      </a:r>
                    </a:p>
                  </a:txBody>
                  <a:tcPr marL="85366" marR="85366" marT="42683" marB="42683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기사를 읽고 내용의 유사도를 평가해줘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85366" marR="85366" marT="42683" marB="42683"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97298034"/>
                  </a:ext>
                </a:extLst>
              </a:tr>
              <a:tr h="315854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답변</a:t>
                      </a:r>
                    </a:p>
                  </a:txBody>
                  <a:tcPr marL="85366" marR="85366" marT="42683" marB="42683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뉴스의 내용을 살펴보면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뉴스는 각기 다른 주제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를 다루고 있으며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주제 간의 유사도를 평가하기 위해서는 주제 간의 내용이 서로 얼마나 같거나 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다른지를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평가해야 합니다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</a:p>
                    <a:p>
                      <a:pPr algn="l" latinLnBrk="1"/>
                      <a:endParaRPr lang="en-US" altLang="ko-KR" sz="11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첫 번째 뉴스에서는 걸그룹 </a:t>
                      </a:r>
                      <a:r>
                        <a:rPr lang="en-US" altLang="ko-KR" sz="11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'</a:t>
                      </a:r>
                      <a:r>
                        <a:rPr lang="ko-KR" altLang="en-US" sz="1100" dirty="0" err="1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뉴진스</a:t>
                      </a:r>
                      <a:r>
                        <a:rPr lang="en-US" altLang="ko-KR" sz="11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(</a:t>
                      </a:r>
                      <a:r>
                        <a:rPr lang="en-US" altLang="ko-KR" sz="1100" dirty="0" err="1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NewJeans</a:t>
                      </a:r>
                      <a:r>
                        <a:rPr lang="en-US" altLang="ko-KR" sz="11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)'</a:t>
                      </a:r>
                      <a:r>
                        <a:rPr lang="ko-KR" altLang="en-US" sz="11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의 </a:t>
                      </a:r>
                      <a:r>
                        <a:rPr lang="ko-KR" altLang="en-US" sz="1100" dirty="0" err="1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리믹스</a:t>
                      </a:r>
                      <a:r>
                        <a:rPr lang="ko-KR" altLang="en-US" sz="11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앨범 </a:t>
                      </a:r>
                      <a:r>
                        <a:rPr lang="en-US" altLang="ko-KR" sz="11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'NJWMX'</a:t>
                      </a:r>
                      <a:r>
                        <a:rPr lang="ko-KR" altLang="en-US" sz="11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의 흥행 소식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을 다루고 있으며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</a:p>
                    <a:p>
                      <a:pPr algn="l" latinLnBrk="1"/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리믹스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앨범의 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수록곡인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'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디토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(Ditto)', 'OMG(FRNK Remix)', '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어텐션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(Attention)'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등이</a:t>
                      </a: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국내 음원 차트에서 좋은 성적을 거두고 있다는 내용입니다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</a:p>
                    <a:p>
                      <a:pPr algn="l" latinLnBrk="1"/>
                      <a:endParaRPr lang="en-US" altLang="ko-KR" sz="11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반면 </a:t>
                      </a:r>
                      <a:r>
                        <a:rPr lang="ko-KR" altLang="en-US" sz="11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번째 뉴스에서는 배우 빈 디젤이 성폭력 혐의로 피소됐다는 내용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을 다루고 있으며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이 사건에서 빈 디젤과 그의 비서 간의 연인 행위와 폭력 행위가 의심되는 상황입니다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뉴스의 주제 간의 유사도는 첫 번째 뉴스가 두 가지 뉴스와 비교했을 때 높은 편입니다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1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뉴스의 내용이 서로 다른 경우에는 두 뉴스의 주제가 서로 다르기 때문입니다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첫 번째 뉴스는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'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음악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'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과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'</a:t>
                      </a:r>
                    </a:p>
                  </a:txBody>
                  <a:tcPr marL="85366" marR="85366" marT="42683" marB="42683"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95113255"/>
                  </a:ext>
                </a:extLst>
              </a:tr>
            </a:tbl>
          </a:graphicData>
        </a:graphic>
      </p:graphicFrame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581721DF-FA84-4BF5-BCA6-015EC2724EFA}"/>
              </a:ext>
            </a:extLst>
          </p:cNvPr>
          <p:cNvSpPr/>
          <p:nvPr/>
        </p:nvSpPr>
        <p:spPr>
          <a:xfrm>
            <a:off x="5048419" y="106626"/>
            <a:ext cx="3435927" cy="1007734"/>
          </a:xfrm>
          <a:prstGeom prst="wedge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err="1">
                <a:solidFill>
                  <a:srgbClr val="BB11CC"/>
                </a:solidFill>
              </a:rPr>
              <a:t>Koalpca</a:t>
            </a:r>
            <a:r>
              <a:rPr lang="ko-KR" altLang="en-US" sz="1000" dirty="0"/>
              <a:t>를 통해 유사성 질문시도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/>
              <a:t>답변에서는 이상내용이 확인이 되지만 질문을 이해하고 기사들 비교하여 유사도를 판단하였습니다</a:t>
            </a:r>
            <a:r>
              <a:rPr lang="en-US" altLang="ko-KR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909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</a:p>
        </p:txBody>
      </p:sp>
      <p:pic>
        <p:nvPicPr>
          <p:cNvPr id="4" name="그림 3" descr="원, 상징, 그래픽, 로고이(가) 표시된 사진&#10;&#10;자동 생성된 설명">
            <a:extLst>
              <a:ext uri="{FF2B5EF4-FFF2-40B4-BE49-F238E27FC236}">
                <a16:creationId xmlns:a16="http://schemas.microsoft.com/office/drawing/2014/main" id="{CC9CAF83-5347-7912-F29B-7E0A123F4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169" y="1607638"/>
            <a:ext cx="665362" cy="665362"/>
          </a:xfrm>
          <a:prstGeom prst="rect">
            <a:avLst/>
          </a:prstGeom>
        </p:spPr>
      </p:pic>
      <p:pic>
        <p:nvPicPr>
          <p:cNvPr id="7" name="그림 6" descr="그래픽, 클립아트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98F1A0D0-9FC9-8D5F-F7A7-1B25A1138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5085" y="1529871"/>
            <a:ext cx="708149" cy="7081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FA8DF5-C877-8079-E176-D44E2D98C900}"/>
              </a:ext>
            </a:extLst>
          </p:cNvPr>
          <p:cNvSpPr txBox="1"/>
          <p:nvPr/>
        </p:nvSpPr>
        <p:spPr>
          <a:xfrm>
            <a:off x="1221921" y="2312060"/>
            <a:ext cx="17510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Polyglot-ko</a:t>
            </a:r>
            <a:endParaRPr lang="ko-KR" altLang="en-US" b="1" dirty="0">
              <a:solidFill>
                <a:srgbClr val="46ADF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D820B9-429D-D776-AFAB-EA4FD7850345}"/>
              </a:ext>
            </a:extLst>
          </p:cNvPr>
          <p:cNvSpPr txBox="1"/>
          <p:nvPr/>
        </p:nvSpPr>
        <p:spPr>
          <a:xfrm>
            <a:off x="6278745" y="2308414"/>
            <a:ext cx="17306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 err="1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KoAlpaca</a:t>
            </a:r>
            <a:endParaRPr lang="ko-KR" altLang="en-US" b="1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 descr="그래픽, 그래픽 디자인, 폰트, 상징이(가) 표시된 사진&#10;&#10;자동 생성된 설명">
            <a:extLst>
              <a:ext uri="{FF2B5EF4-FFF2-40B4-BE49-F238E27FC236}">
                <a16:creationId xmlns:a16="http://schemas.microsoft.com/office/drawing/2014/main" id="{8D56E950-CE3E-2456-484C-6F52AD2DC0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6146" y="2359839"/>
            <a:ext cx="915419" cy="915419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1E8240B-9763-3BDE-33E9-A870DE0A1F4F}"/>
              </a:ext>
            </a:extLst>
          </p:cNvPr>
          <p:cNvGraphicFramePr>
            <a:graphicFrameLocks noGrp="1"/>
          </p:cNvGraphicFramePr>
          <p:nvPr/>
        </p:nvGraphicFramePr>
        <p:xfrm>
          <a:off x="296884" y="2732783"/>
          <a:ext cx="3593931" cy="1569720"/>
        </p:xfrm>
        <a:graphic>
          <a:graphicData uri="http://schemas.openxmlformats.org/drawingml/2006/table">
            <a:tbl>
              <a:tblPr firstRow="1" bandRow="1">
                <a:tableStyleId>{79C89256-29B3-4EA4-B57A-711DEC67025E}</a:tableStyleId>
              </a:tblPr>
              <a:tblGrid>
                <a:gridCol w="3593931">
                  <a:extLst>
                    <a:ext uri="{9D8B030D-6E8A-4147-A177-3AD203B41FA5}">
                      <a16:colId xmlns:a16="http://schemas.microsoft.com/office/drawing/2014/main" val="14888494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학습 데이터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46AD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177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질문의 답변으로 학습된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output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을 거의 그대로 출력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12472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비학습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데이터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46AD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504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이미 학습된 내용을 바탕으로 답을 하지만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근거 내용에 이상을 확인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8354324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60B642FE-CC22-BF67-4122-80B52A7545A1}"/>
              </a:ext>
            </a:extLst>
          </p:cNvPr>
          <p:cNvGraphicFramePr>
            <a:graphicFrameLocks noGrp="1"/>
          </p:cNvGraphicFramePr>
          <p:nvPr/>
        </p:nvGraphicFramePr>
        <p:xfrm>
          <a:off x="5316896" y="2732783"/>
          <a:ext cx="3593931" cy="1643931"/>
        </p:xfrm>
        <a:graphic>
          <a:graphicData uri="http://schemas.openxmlformats.org/drawingml/2006/table">
            <a:tbl>
              <a:tblPr firstRow="1" bandRow="1">
                <a:tableStyleId>{79C89256-29B3-4EA4-B57A-711DEC67025E}</a:tableStyleId>
              </a:tblPr>
              <a:tblGrid>
                <a:gridCol w="3593931">
                  <a:extLst>
                    <a:ext uri="{9D8B030D-6E8A-4147-A177-3AD203B41FA5}">
                      <a16:colId xmlns:a16="http://schemas.microsoft.com/office/drawing/2014/main" val="1488849476"/>
                    </a:ext>
                  </a:extLst>
                </a:gridCol>
              </a:tblGrid>
              <a:tr h="3586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학습 데이터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BB1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177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학습된 내용들을 바탕으로</a:t>
                      </a:r>
                      <a:endParaRPr lang="en-US" altLang="ko-KR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근거 내용들을 출력하면서 설명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12472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비학습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데이터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BB1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504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문장을 이해하고 기사 외 학습된 내용들을 바탕으로 </a:t>
                      </a:r>
                      <a:endParaRPr lang="en-US" altLang="ko-KR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근거 내용들을 출력하면서 정확한 내용을 설명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8354324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5DABDE4-3A16-1782-4FC5-F189B79F3477}"/>
              </a:ext>
            </a:extLst>
          </p:cNvPr>
          <p:cNvCxnSpPr>
            <a:cxnSpLocks/>
          </p:cNvCxnSpPr>
          <p:nvPr/>
        </p:nvCxnSpPr>
        <p:spPr>
          <a:xfrm>
            <a:off x="188918" y="908809"/>
            <a:ext cx="1862304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3FF7C14-E946-A9E1-0575-403495E63504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spc="-150" dirty="0" err="1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KoAlpaca</a:t>
            </a:r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8FD7B3-95EC-8E48-1E1D-928B20303F31}"/>
              </a:ext>
            </a:extLst>
          </p:cNvPr>
          <p:cNvSpPr txBox="1"/>
          <p:nvPr/>
        </p:nvSpPr>
        <p:spPr>
          <a:xfrm>
            <a:off x="836793" y="1066809"/>
            <a:ext cx="7304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결과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비교</a:t>
            </a:r>
          </a:p>
        </p:txBody>
      </p:sp>
      <p:pic>
        <p:nvPicPr>
          <p:cNvPr id="9" name="그림 8" descr="원, 그래픽, 스크린샷, 상징이(가) 표시된 사진&#10;&#10;자동 생성된 설명">
            <a:extLst>
              <a:ext uri="{FF2B5EF4-FFF2-40B4-BE49-F238E27FC236}">
                <a16:creationId xmlns:a16="http://schemas.microsoft.com/office/drawing/2014/main" id="{118739EE-B141-12FD-DE2C-5CF8BE8342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793" y="1038313"/>
            <a:ext cx="364771" cy="36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730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5DABDE4-3A16-1782-4FC5-F189B79F3477}"/>
              </a:ext>
            </a:extLst>
          </p:cNvPr>
          <p:cNvCxnSpPr>
            <a:cxnSpLocks/>
          </p:cNvCxnSpPr>
          <p:nvPr/>
        </p:nvCxnSpPr>
        <p:spPr>
          <a:xfrm>
            <a:off x="188918" y="908809"/>
            <a:ext cx="1862304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3FF7C14-E946-A9E1-0575-403495E63504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spc="-150" dirty="0" err="1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KoAlpaca</a:t>
            </a:r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8FD7B3-95EC-8E48-1E1D-928B20303F31}"/>
              </a:ext>
            </a:extLst>
          </p:cNvPr>
          <p:cNvSpPr txBox="1"/>
          <p:nvPr/>
        </p:nvSpPr>
        <p:spPr>
          <a:xfrm>
            <a:off x="836793" y="1066809"/>
            <a:ext cx="7304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결과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및 평가</a:t>
            </a:r>
          </a:p>
        </p:txBody>
      </p:sp>
      <p:pic>
        <p:nvPicPr>
          <p:cNvPr id="9" name="그림 8" descr="원, 그래픽, 스크린샷, 상징이(가) 표시된 사진&#10;&#10;자동 생성된 설명">
            <a:extLst>
              <a:ext uri="{FF2B5EF4-FFF2-40B4-BE49-F238E27FC236}">
                <a16:creationId xmlns:a16="http://schemas.microsoft.com/office/drawing/2014/main" id="{118739EE-B141-12FD-DE2C-5CF8BE834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93" y="1038313"/>
            <a:ext cx="364771" cy="364771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E2DFC5A-1EE5-6B08-0AAA-537AE1D4664A}"/>
              </a:ext>
            </a:extLst>
          </p:cNvPr>
          <p:cNvSpPr/>
          <p:nvPr/>
        </p:nvSpPr>
        <p:spPr>
          <a:xfrm>
            <a:off x="952500" y="1587652"/>
            <a:ext cx="51810" cy="396602"/>
          </a:xfrm>
          <a:prstGeom prst="roundRect">
            <a:avLst/>
          </a:prstGeom>
          <a:solidFill>
            <a:srgbClr val="46A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60528AA-FC1E-F808-C3C9-7F4A768D0846}"/>
              </a:ext>
            </a:extLst>
          </p:cNvPr>
          <p:cNvSpPr/>
          <p:nvPr/>
        </p:nvSpPr>
        <p:spPr>
          <a:xfrm>
            <a:off x="952500" y="2052174"/>
            <a:ext cx="51810" cy="396602"/>
          </a:xfrm>
          <a:prstGeom prst="roundRect">
            <a:avLst/>
          </a:prstGeom>
          <a:solidFill>
            <a:srgbClr val="BB11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58E3C4-4E82-CC01-AED2-6D5A4FBFD215}"/>
              </a:ext>
            </a:extLst>
          </p:cNvPr>
          <p:cNvSpPr txBox="1"/>
          <p:nvPr/>
        </p:nvSpPr>
        <p:spPr>
          <a:xfrm>
            <a:off x="1053694" y="1654327"/>
            <a:ext cx="730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LLM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성능 평가 중에 사람이 직접 결과물을 보고 비교하는 ‘인간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평가’라는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방법이 허용된다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F21066-3925-44D5-23E1-1220DCABC032}"/>
              </a:ext>
            </a:extLst>
          </p:cNvPr>
          <p:cNvSpPr txBox="1"/>
          <p:nvPr/>
        </p:nvSpPr>
        <p:spPr>
          <a:xfrm>
            <a:off x="1053694" y="2037682"/>
            <a:ext cx="7304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평가 과정에는 언어 모델의 출력 품질을 사람이 직접 관련성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유창성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일관성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전체 품질 등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다양한 기준에 따라 생성된 응답을 평가한다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367525A-C41E-BA11-8210-1DBA69B2847B}"/>
              </a:ext>
            </a:extLst>
          </p:cNvPr>
          <p:cNvSpPr/>
          <p:nvPr/>
        </p:nvSpPr>
        <p:spPr>
          <a:xfrm>
            <a:off x="952500" y="2513934"/>
            <a:ext cx="51810" cy="396602"/>
          </a:xfrm>
          <a:prstGeom prst="roundRect">
            <a:avLst/>
          </a:prstGeom>
          <a:solidFill>
            <a:srgbClr val="46A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8EF81C-B1E7-393C-A208-99E2F0C886EB}"/>
              </a:ext>
            </a:extLst>
          </p:cNvPr>
          <p:cNvSpPr txBox="1"/>
          <p:nvPr/>
        </p:nvSpPr>
        <p:spPr>
          <a:xfrm>
            <a:off x="1053694" y="2580609"/>
            <a:ext cx="730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Koalpaca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모델은 문장과 문장의 맥락을 이해하면서 질문의 내용을 파악하면서 답변하는 것을 확인이 가능했다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6659382-1F7F-45D1-937A-A1F06969F33D}"/>
              </a:ext>
            </a:extLst>
          </p:cNvPr>
          <p:cNvSpPr/>
          <p:nvPr/>
        </p:nvSpPr>
        <p:spPr>
          <a:xfrm>
            <a:off x="959427" y="2966629"/>
            <a:ext cx="51810" cy="396602"/>
          </a:xfrm>
          <a:prstGeom prst="roundRect">
            <a:avLst/>
          </a:prstGeom>
          <a:solidFill>
            <a:srgbClr val="BB11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6111DB-43BA-4E0E-B1DA-88AD75EB3C69}"/>
              </a:ext>
            </a:extLst>
          </p:cNvPr>
          <p:cNvSpPr txBox="1"/>
          <p:nvPr/>
        </p:nvSpPr>
        <p:spPr>
          <a:xfrm>
            <a:off x="1060621" y="2952137"/>
            <a:ext cx="7304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Koalpaca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모델은 정확도가 떨어질 언정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지금까지 학습된 데이터의 패턴을 학습을 하여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학습되지 않은 내용을 질문을 해도 패턴에 맞게 답변을 하는 것을 볼 수 있었다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D9331B-25ED-40D7-BCBB-9DDAB477838B}"/>
              </a:ext>
            </a:extLst>
          </p:cNvPr>
          <p:cNvSpPr txBox="1"/>
          <p:nvPr/>
        </p:nvSpPr>
        <p:spPr>
          <a:xfrm>
            <a:off x="882962" y="3613861"/>
            <a:ext cx="730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위의 평가를 보아 학습되지 않은 기사내용도 추론하고 판단 할 수 있을 것으로 본다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47183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0"/>
            <a:ext cx="9197967" cy="515957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387AE2E-AA02-419D-6B0D-802205F34F88}"/>
              </a:ext>
            </a:extLst>
          </p:cNvPr>
          <p:cNvSpPr/>
          <p:nvPr/>
        </p:nvSpPr>
        <p:spPr>
          <a:xfrm>
            <a:off x="422727" y="422794"/>
            <a:ext cx="775811" cy="775811"/>
          </a:xfrm>
          <a:prstGeom prst="rect">
            <a:avLst/>
          </a:prstGeom>
          <a:solidFill>
            <a:srgbClr val="46A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spc="-15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</a:t>
            </a:r>
            <a:endParaRPr lang="ko-KR" altLang="en-US" sz="3200" spc="-150" dirty="0"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357995" y="1291710"/>
            <a:ext cx="27653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spc="-150" dirty="0">
                <a:solidFill>
                  <a:srgbClr val="46ADF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결론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E84F-7422-A59F-21CE-BF3AC8651A42}"/>
              </a:ext>
            </a:extLst>
          </p:cNvPr>
          <p:cNvSpPr txBox="1"/>
          <p:nvPr/>
        </p:nvSpPr>
        <p:spPr>
          <a:xfrm>
            <a:off x="422727" y="1782429"/>
            <a:ext cx="2017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BB11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000" spc="-150" dirty="0">
                <a:solidFill>
                  <a:srgbClr val="BB11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</a:t>
            </a:r>
            <a:endParaRPr lang="en-US" altLang="ko-KR" sz="2000" spc="-150" dirty="0">
              <a:solidFill>
                <a:srgbClr val="BB11C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spc="-150" dirty="0">
                <a:solidFill>
                  <a:srgbClr val="BB11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000" spc="-150" dirty="0">
                <a:solidFill>
                  <a:srgbClr val="BB11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개선방향</a:t>
            </a:r>
            <a:endParaRPr lang="en-US" altLang="ko-KR" sz="2000" spc="-150" dirty="0">
              <a:solidFill>
                <a:srgbClr val="BB11C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82644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3359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결론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E84F-7422-A59F-21CE-BF3AC8651A42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E72830E-0C5C-CEBE-65AC-574F6DC49733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원, 그래픽, 스크린샷, 상징이(가) 표시된 사진&#10;&#10;자동 생성된 설명">
            <a:extLst>
              <a:ext uri="{FF2B5EF4-FFF2-40B4-BE49-F238E27FC236}">
                <a16:creationId xmlns:a16="http://schemas.microsoft.com/office/drawing/2014/main" id="{9C6C5990-ECCA-9D63-69F3-E3A07AF0B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93" y="1062697"/>
            <a:ext cx="364771" cy="3647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B5C41C-ECFB-86F7-4CA5-0584CF95D942}"/>
              </a:ext>
            </a:extLst>
          </p:cNvPr>
          <p:cNvSpPr txBox="1"/>
          <p:nvPr/>
        </p:nvSpPr>
        <p:spPr>
          <a:xfrm>
            <a:off x="848984" y="993657"/>
            <a:ext cx="7624455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모델훈련결과</a:t>
            </a:r>
            <a:endParaRPr lang="en-US" altLang="ko-KR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처음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Bert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모델로 진행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훈련 데이터에 대해 어느 정도의 학습을 이루었으며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훈련 손실은 감소하는 경향을 보였으나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검증 데이터에 대한 성능이 미흡하였습니다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한국어 특화 모델인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Koalpaca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사용하여 추가 진행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문장과 맥락을 이해하고 답변하는 부분에서 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Bert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모델보다 좋은 성능을 보였습니다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7" name="그림 6" descr="원, 그래픽, 스크린샷, 상징이(가) 표시된 사진&#10;&#10;자동 생성된 설명">
            <a:extLst>
              <a:ext uri="{FF2B5EF4-FFF2-40B4-BE49-F238E27FC236}">
                <a16:creationId xmlns:a16="http://schemas.microsoft.com/office/drawing/2014/main" id="{30807642-99EC-8124-02CE-F79DE8CA3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93" y="3641561"/>
            <a:ext cx="364771" cy="3647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1582D0-199C-B38F-F75A-2DF23C1EC3D2}"/>
              </a:ext>
            </a:extLst>
          </p:cNvPr>
          <p:cNvSpPr txBox="1"/>
          <p:nvPr/>
        </p:nvSpPr>
        <p:spPr>
          <a:xfrm>
            <a:off x="848984" y="3572521"/>
            <a:ext cx="8197480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다양한 모델 확장</a:t>
            </a:r>
            <a:endParaRPr lang="en-US" altLang="ko-KR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RAM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이나 환경이 갖춰진다면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SNU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팩트체크에서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사실로 판단 내린 내용 같은 보다 정확한 데이터들을 학습을 시킨다면 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가짜뉴스를 잡아낼 가능성이 보입니다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Bert,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Koalpaca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보다 더 거대 언어 모델인 제미나이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GPT4, LLaMa2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등을 사용하여  모델의 성능을 향상시켜보고 싶습니다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0" name="그림 9" descr="원, 그래픽, 스크린샷, 상징이(가) 표시된 사진&#10;&#10;자동 생성된 설명">
            <a:extLst>
              <a:ext uri="{FF2B5EF4-FFF2-40B4-BE49-F238E27FC236}">
                <a16:creationId xmlns:a16="http://schemas.microsoft.com/office/drawing/2014/main" id="{47C8A0F5-7843-8D5F-611C-931479642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93" y="2604744"/>
            <a:ext cx="364771" cy="3647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4C6DAF-A6CA-C942-89CA-0E13907D9674}"/>
              </a:ext>
            </a:extLst>
          </p:cNvPr>
          <p:cNvSpPr txBox="1"/>
          <p:nvPr/>
        </p:nvSpPr>
        <p:spPr>
          <a:xfrm>
            <a:off x="848984" y="2535704"/>
            <a:ext cx="7624455" cy="9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프로젝트 한계</a:t>
            </a:r>
            <a:endParaRPr lang="en-US" altLang="ko-KR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사전 학습 된 언어모델을 사용하여도 제한된 컴퓨터 자원으로 인해 데이터셋의 일부만 사용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거대 모델을 테스트하거나 적용해보지 못하는 것은 매우 아쉬웠습니다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18135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3359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결론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E84F-7422-A59F-21CE-BF3AC8651A42}"/>
              </a:ext>
            </a:extLst>
          </p:cNvPr>
          <p:cNvSpPr txBox="1"/>
          <p:nvPr/>
        </p:nvSpPr>
        <p:spPr>
          <a:xfrm>
            <a:off x="188918" y="539477"/>
            <a:ext cx="2591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개선방향  및  가능성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E72830E-0C5C-CEBE-65AC-574F6DC49733}"/>
              </a:ext>
            </a:extLst>
          </p:cNvPr>
          <p:cNvCxnSpPr>
            <a:cxnSpLocks/>
          </p:cNvCxnSpPr>
          <p:nvPr/>
        </p:nvCxnSpPr>
        <p:spPr>
          <a:xfrm>
            <a:off x="188918" y="908809"/>
            <a:ext cx="1681446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그래픽, 폰트, 원, 로고이(가) 표시된 사진&#10;&#10;자동 생성된 설명">
            <a:extLst>
              <a:ext uri="{FF2B5EF4-FFF2-40B4-BE49-F238E27FC236}">
                <a16:creationId xmlns:a16="http://schemas.microsoft.com/office/drawing/2014/main" id="{3AF6AEEC-6773-21C4-6C32-7CABD6642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1140" y="1293059"/>
            <a:ext cx="856513" cy="8565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C3F632-312B-7F74-EA4A-5A5B09B0AB56}"/>
              </a:ext>
            </a:extLst>
          </p:cNvPr>
          <p:cNvSpPr txBox="1"/>
          <p:nvPr/>
        </p:nvSpPr>
        <p:spPr>
          <a:xfrm>
            <a:off x="1666422" y="2186050"/>
            <a:ext cx="2591830" cy="33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lvl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ko-KR" altLang="en-US" sz="1400" b="1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  <a:sym typeface="Malgun Gothic"/>
              </a:rPr>
              <a:t>데이터셋의 확장</a:t>
            </a:r>
            <a:endParaRPr lang="ko-KR" altLang="en-US" sz="1400" b="1" dirty="0">
              <a:solidFill>
                <a:srgbClr val="46ADFB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Malgun Gothic"/>
              <a:sym typeface="Malgun Gothic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CB22019-7640-41F3-523E-365F263552F8}"/>
              </a:ext>
            </a:extLst>
          </p:cNvPr>
          <p:cNvCxnSpPr/>
          <p:nvPr/>
        </p:nvCxnSpPr>
        <p:spPr>
          <a:xfrm>
            <a:off x="1655805" y="2599203"/>
            <a:ext cx="1742303" cy="0"/>
          </a:xfrm>
          <a:prstGeom prst="line">
            <a:avLst/>
          </a:prstGeom>
          <a:ln>
            <a:solidFill>
              <a:srgbClr val="46AD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5F542AC-62B3-3D39-6CE1-23E46879E15E}"/>
              </a:ext>
            </a:extLst>
          </p:cNvPr>
          <p:cNvSpPr txBox="1"/>
          <p:nvPr/>
        </p:nvSpPr>
        <p:spPr>
          <a:xfrm>
            <a:off x="760060" y="2764069"/>
            <a:ext cx="3533792" cy="1731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현재 연구에서 사용된 데이터셋이 한정적이며, 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특정 주제나 출처에 치우쳐져 있을 수 있습니다.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더 다양하고 대표적인 데이터셋을 수집하여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모델의 일반화 성능을 향상시킬 필요가 있습니다.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또한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데이터의 특성상 실시간 데이터를 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학습시킬 수 있다면 더 높은 성능을 보일 것입니다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8F64D6D-2D1B-99AC-C298-2009CD82DAAA}"/>
              </a:ext>
            </a:extLst>
          </p:cNvPr>
          <p:cNvCxnSpPr>
            <a:cxnSpLocks/>
          </p:cNvCxnSpPr>
          <p:nvPr/>
        </p:nvCxnSpPr>
        <p:spPr>
          <a:xfrm>
            <a:off x="4464871" y="1649543"/>
            <a:ext cx="0" cy="2459161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77207B5-1E17-8C65-839F-49C4A137494C}"/>
              </a:ext>
            </a:extLst>
          </p:cNvPr>
          <p:cNvSpPr txBox="1"/>
          <p:nvPr/>
        </p:nvSpPr>
        <p:spPr>
          <a:xfrm>
            <a:off x="5584220" y="2189897"/>
            <a:ext cx="2591830" cy="33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lvl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ko-KR" altLang="en-US" sz="1400" b="1" dirty="0">
                <a:solidFill>
                  <a:srgbClr val="1466E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  <a:sym typeface="Malgun Gothic"/>
              </a:rPr>
              <a:t>앙상블 모델 활용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CC9DB74-7EA4-1333-BE8E-068AC47D83DE}"/>
              </a:ext>
            </a:extLst>
          </p:cNvPr>
          <p:cNvCxnSpPr/>
          <p:nvPr/>
        </p:nvCxnSpPr>
        <p:spPr>
          <a:xfrm>
            <a:off x="5598073" y="2532052"/>
            <a:ext cx="1742303" cy="0"/>
          </a:xfrm>
          <a:prstGeom prst="line">
            <a:avLst/>
          </a:prstGeom>
          <a:ln>
            <a:solidFill>
              <a:srgbClr val="1466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그래픽, 폰트, 상징, 로고이(가) 표시된 사진&#10;&#10;자동 생성된 설명">
            <a:extLst>
              <a:ext uri="{FF2B5EF4-FFF2-40B4-BE49-F238E27FC236}">
                <a16:creationId xmlns:a16="http://schemas.microsoft.com/office/drawing/2014/main" id="{A68CA464-C77F-90B3-BB81-47452ABD53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2128" y="1276015"/>
            <a:ext cx="913333" cy="9133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17970D-15AF-7CE7-663E-5524EA1ED5D6}"/>
              </a:ext>
            </a:extLst>
          </p:cNvPr>
          <p:cNvSpPr txBox="1"/>
          <p:nvPr/>
        </p:nvSpPr>
        <p:spPr>
          <a:xfrm>
            <a:off x="4781898" y="2764069"/>
            <a:ext cx="3533792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여러 모델을 결합하여 앙상블 모델을 만들면 전반적인 성능을 향상시킬 수 있습니다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서로 다른 알고리즘을 사용하거나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같은 알고리즘의 다양한 변형을 사용하여 안정적인 성능을 얻을 수 있을 것으로 보입니다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63741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0"/>
            <a:ext cx="9197967" cy="515957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387AE2E-AA02-419D-6B0D-802205F34F88}"/>
              </a:ext>
            </a:extLst>
          </p:cNvPr>
          <p:cNvSpPr/>
          <p:nvPr/>
        </p:nvSpPr>
        <p:spPr>
          <a:xfrm>
            <a:off x="422727" y="422794"/>
            <a:ext cx="775811" cy="775811"/>
          </a:xfrm>
          <a:prstGeom prst="rect">
            <a:avLst/>
          </a:prstGeom>
          <a:solidFill>
            <a:srgbClr val="46A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spc="-15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</a:t>
            </a:r>
            <a:endParaRPr lang="ko-KR" altLang="en-US" sz="3200" spc="-150" dirty="0"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357995" y="1291710"/>
            <a:ext cx="27653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spc="-150" dirty="0">
                <a:solidFill>
                  <a:srgbClr val="46ADF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마무리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E84F-7422-A59F-21CE-BF3AC8651A42}"/>
              </a:ext>
            </a:extLst>
          </p:cNvPr>
          <p:cNvSpPr txBox="1"/>
          <p:nvPr/>
        </p:nvSpPr>
        <p:spPr>
          <a:xfrm>
            <a:off x="422727" y="1782429"/>
            <a:ext cx="2308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BB11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2000" spc="-150" dirty="0">
                <a:solidFill>
                  <a:srgbClr val="BB11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일정</a:t>
            </a:r>
            <a:endParaRPr lang="en-US" altLang="ko-KR" sz="2000" spc="-150" dirty="0">
              <a:solidFill>
                <a:srgbClr val="BB11C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spc="-150" dirty="0">
                <a:solidFill>
                  <a:srgbClr val="BB11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000" spc="-150" dirty="0">
                <a:solidFill>
                  <a:srgbClr val="BB11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구성원 및 개발후기</a:t>
            </a:r>
            <a:endParaRPr lang="en-US" altLang="ko-KR" sz="2000" spc="-150" dirty="0">
              <a:solidFill>
                <a:srgbClr val="BB11C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9665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마무리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E84F-7422-A59F-21CE-BF3AC8651A42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일정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E72830E-0C5C-CEBE-65AC-574F6DC49733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1CFC78E-B3FE-38FC-7CF4-A281E381D64B}"/>
              </a:ext>
            </a:extLst>
          </p:cNvPr>
          <p:cNvGraphicFramePr>
            <a:graphicFrameLocks noGrp="1"/>
          </p:cNvGraphicFramePr>
          <p:nvPr/>
        </p:nvGraphicFramePr>
        <p:xfrm>
          <a:off x="607160" y="1136500"/>
          <a:ext cx="8117772" cy="3858170"/>
        </p:xfrm>
        <a:graphic>
          <a:graphicData uri="http://schemas.openxmlformats.org/drawingml/2006/table">
            <a:tbl>
              <a:tblPr firstRow="1" bandRow="1">
                <a:tableStyleId>{79C89256-29B3-4EA4-B57A-711DEC67025E}</a:tableStyleId>
              </a:tblPr>
              <a:tblGrid>
                <a:gridCol w="1330562">
                  <a:extLst>
                    <a:ext uri="{9D8B030D-6E8A-4147-A177-3AD203B41FA5}">
                      <a16:colId xmlns:a16="http://schemas.microsoft.com/office/drawing/2014/main" val="2521022653"/>
                    </a:ext>
                  </a:extLst>
                </a:gridCol>
                <a:gridCol w="969601">
                  <a:extLst>
                    <a:ext uri="{9D8B030D-6E8A-4147-A177-3AD203B41FA5}">
                      <a16:colId xmlns:a16="http://schemas.microsoft.com/office/drawing/2014/main" val="800779249"/>
                    </a:ext>
                  </a:extLst>
                </a:gridCol>
                <a:gridCol w="700668">
                  <a:extLst>
                    <a:ext uri="{9D8B030D-6E8A-4147-A177-3AD203B41FA5}">
                      <a16:colId xmlns:a16="http://schemas.microsoft.com/office/drawing/2014/main" val="897853476"/>
                    </a:ext>
                  </a:extLst>
                </a:gridCol>
                <a:gridCol w="268934">
                  <a:extLst>
                    <a:ext uri="{9D8B030D-6E8A-4147-A177-3AD203B41FA5}">
                      <a16:colId xmlns:a16="http://schemas.microsoft.com/office/drawing/2014/main" val="2290845419"/>
                    </a:ext>
                  </a:extLst>
                </a:gridCol>
                <a:gridCol w="969601">
                  <a:extLst>
                    <a:ext uri="{9D8B030D-6E8A-4147-A177-3AD203B41FA5}">
                      <a16:colId xmlns:a16="http://schemas.microsoft.com/office/drawing/2014/main" val="3287077130"/>
                    </a:ext>
                  </a:extLst>
                </a:gridCol>
                <a:gridCol w="969601">
                  <a:extLst>
                    <a:ext uri="{9D8B030D-6E8A-4147-A177-3AD203B41FA5}">
                      <a16:colId xmlns:a16="http://schemas.microsoft.com/office/drawing/2014/main" val="1920509235"/>
                    </a:ext>
                  </a:extLst>
                </a:gridCol>
                <a:gridCol w="325181">
                  <a:extLst>
                    <a:ext uri="{9D8B030D-6E8A-4147-A177-3AD203B41FA5}">
                      <a16:colId xmlns:a16="http://schemas.microsoft.com/office/drawing/2014/main" val="4105562677"/>
                    </a:ext>
                  </a:extLst>
                </a:gridCol>
                <a:gridCol w="644421">
                  <a:extLst>
                    <a:ext uri="{9D8B030D-6E8A-4147-A177-3AD203B41FA5}">
                      <a16:colId xmlns:a16="http://schemas.microsoft.com/office/drawing/2014/main" val="3391884689"/>
                    </a:ext>
                  </a:extLst>
                </a:gridCol>
                <a:gridCol w="700668">
                  <a:extLst>
                    <a:ext uri="{9D8B030D-6E8A-4147-A177-3AD203B41FA5}">
                      <a16:colId xmlns:a16="http://schemas.microsoft.com/office/drawing/2014/main" val="3764821240"/>
                    </a:ext>
                  </a:extLst>
                </a:gridCol>
                <a:gridCol w="268934">
                  <a:extLst>
                    <a:ext uri="{9D8B030D-6E8A-4147-A177-3AD203B41FA5}">
                      <a16:colId xmlns:a16="http://schemas.microsoft.com/office/drawing/2014/main" val="2020801070"/>
                    </a:ext>
                  </a:extLst>
                </a:gridCol>
                <a:gridCol w="969601">
                  <a:extLst>
                    <a:ext uri="{9D8B030D-6E8A-4147-A177-3AD203B41FA5}">
                      <a16:colId xmlns:a16="http://schemas.microsoft.com/office/drawing/2014/main" val="3885294649"/>
                    </a:ext>
                  </a:extLst>
                </a:gridCol>
              </a:tblGrid>
              <a:tr h="664250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주차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(11/17 ~ 11/18)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121767" marR="121767" marT="60883" marB="60883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주차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(11/21 ~ 11/24)</a:t>
                      </a:r>
                    </a:p>
                  </a:txBody>
                  <a:tcPr marL="121767" marR="121767" marT="60883" marB="60883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주차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(11/27 ~ 12/02)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121767" marR="121767" marT="60883" marB="60883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주차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(12/05 ~ 12/08)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121767" marR="121767" marT="60883" marB="60883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5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주차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(12/11 ~ 12/16) 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121767" marR="121767" marT="60883" marB="60883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6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주차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(12/19 ~ 12/22)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121767" marR="121767" marT="60883" marB="60883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7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주차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(12/26)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324883"/>
                  </a:ext>
                </a:extLst>
              </a:tr>
              <a:tr h="638784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121767" marR="121767" marT="60883" marB="608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035775"/>
                  </a:ext>
                </a:extLst>
              </a:tr>
              <a:tr h="638784"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121767" marR="121767" marT="60883" marB="608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66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66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66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66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4437102"/>
                  </a:ext>
                </a:extLst>
              </a:tr>
              <a:tr h="638784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121767" marR="121767" marT="60883" marB="608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472699"/>
                  </a:ext>
                </a:extLst>
              </a:tr>
              <a:tr h="638784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121767" marR="121767" marT="60883" marB="608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66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66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6570424"/>
                  </a:ext>
                </a:extLst>
              </a:tr>
              <a:tr h="638784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121767" marR="121767" marT="60883" marB="608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419217"/>
                  </a:ext>
                </a:extLst>
              </a:tr>
            </a:tbl>
          </a:graphicData>
        </a:graphic>
      </p:graphicFrame>
      <p:pic>
        <p:nvPicPr>
          <p:cNvPr id="7" name="그림 6" descr="폰트, 그래픽, 로고, 상징이(가) 표시된 사진&#10;&#10;자동 생성된 설명">
            <a:extLst>
              <a:ext uri="{FF2B5EF4-FFF2-40B4-BE49-F238E27FC236}">
                <a16:creationId xmlns:a16="http://schemas.microsoft.com/office/drawing/2014/main" id="{FF85D50E-978E-C365-08F7-E76BAD6CA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895" y="1979159"/>
            <a:ext cx="276999" cy="276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D7A599-CFE6-5025-9108-42A2D6F28DF0}"/>
              </a:ext>
            </a:extLst>
          </p:cNvPr>
          <p:cNvSpPr txBox="1"/>
          <p:nvPr/>
        </p:nvSpPr>
        <p:spPr>
          <a:xfrm>
            <a:off x="889708" y="1898080"/>
            <a:ext cx="10793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주제선정 및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수행계획 수립</a:t>
            </a:r>
          </a:p>
        </p:txBody>
      </p:sp>
      <p:pic>
        <p:nvPicPr>
          <p:cNvPr id="11" name="그림 10" descr="스크린샷, 상징, 그래픽, 폰트이(가) 표시된 사진&#10;&#10;자동 생성된 설명">
            <a:extLst>
              <a:ext uri="{FF2B5EF4-FFF2-40B4-BE49-F238E27FC236}">
                <a16:creationId xmlns:a16="http://schemas.microsoft.com/office/drawing/2014/main" id="{EF7064DE-6DDE-0746-5645-230FE5C2A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961" y="2618620"/>
            <a:ext cx="305934" cy="305934"/>
          </a:xfrm>
          <a:prstGeom prst="rect">
            <a:avLst/>
          </a:prstGeom>
        </p:spPr>
      </p:pic>
      <p:pic>
        <p:nvPicPr>
          <p:cNvPr id="14" name="그림 13" descr="그래픽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D76CC797-24FD-7045-B5DF-FABEAC6E41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386" y="3217293"/>
            <a:ext cx="305934" cy="305934"/>
          </a:xfrm>
          <a:prstGeom prst="rect">
            <a:avLst/>
          </a:prstGeom>
        </p:spPr>
      </p:pic>
      <p:pic>
        <p:nvPicPr>
          <p:cNvPr id="16" name="그림 15" descr="상징, 그래픽, 폰트, 로고이(가) 표시된 사진&#10;&#10;자동 생성된 설명">
            <a:extLst>
              <a:ext uri="{FF2B5EF4-FFF2-40B4-BE49-F238E27FC236}">
                <a16:creationId xmlns:a16="http://schemas.microsoft.com/office/drawing/2014/main" id="{1C80DB61-C44E-2414-3642-E3710D87D0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789" y="3877726"/>
            <a:ext cx="343516" cy="343516"/>
          </a:xfrm>
          <a:prstGeom prst="rect">
            <a:avLst/>
          </a:prstGeom>
        </p:spPr>
      </p:pic>
      <p:pic>
        <p:nvPicPr>
          <p:cNvPr id="18" name="그림 17" descr="그래픽, 폰트, 상징, 그래픽 디자인이(가) 표시된 사진&#10;&#10;자동 생성된 설명">
            <a:extLst>
              <a:ext uri="{FF2B5EF4-FFF2-40B4-BE49-F238E27FC236}">
                <a16:creationId xmlns:a16="http://schemas.microsoft.com/office/drawing/2014/main" id="{D23BA13F-9BCC-232C-E581-72344509DF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503" y="4500355"/>
            <a:ext cx="343516" cy="3435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E8D51B7-7BC0-96B3-7F4F-175F48AACA66}"/>
              </a:ext>
            </a:extLst>
          </p:cNvPr>
          <p:cNvSpPr txBox="1"/>
          <p:nvPr/>
        </p:nvSpPr>
        <p:spPr>
          <a:xfrm>
            <a:off x="902065" y="2551332"/>
            <a:ext cx="10793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데이터수집 및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탐색적분석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72925C-CF94-8A83-B3D4-7E8C196C5558}"/>
              </a:ext>
            </a:extLst>
          </p:cNvPr>
          <p:cNvSpPr txBox="1"/>
          <p:nvPr/>
        </p:nvSpPr>
        <p:spPr>
          <a:xfrm>
            <a:off x="869105" y="3269609"/>
            <a:ext cx="10793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데이터 시각화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82945D-B645-7319-3B44-FB62FCE95818}"/>
              </a:ext>
            </a:extLst>
          </p:cNvPr>
          <p:cNvSpPr txBox="1"/>
          <p:nvPr/>
        </p:nvSpPr>
        <p:spPr>
          <a:xfrm>
            <a:off x="902064" y="3922861"/>
            <a:ext cx="10793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데이터 모델링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69E922-116F-DDCD-8E99-1C59A5C1A9C0}"/>
              </a:ext>
            </a:extLst>
          </p:cNvPr>
          <p:cNvSpPr txBox="1"/>
          <p:nvPr/>
        </p:nvSpPr>
        <p:spPr>
          <a:xfrm>
            <a:off x="840525" y="4452854"/>
            <a:ext cx="11285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프로젝트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마무리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및 발표</a:t>
            </a:r>
          </a:p>
        </p:txBody>
      </p:sp>
      <p:pic>
        <p:nvPicPr>
          <p:cNvPr id="24" name="그림 23" descr="로고, 상징, 그래픽, 폰트이(가) 표시된 사진&#10;&#10;자동 생성된 설명">
            <a:extLst>
              <a:ext uri="{FF2B5EF4-FFF2-40B4-BE49-F238E27FC236}">
                <a16:creationId xmlns:a16="http://schemas.microsoft.com/office/drawing/2014/main" id="{2C9D5B44-1A70-5A10-4656-456695A21E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5063" y="1147406"/>
            <a:ext cx="401859" cy="40185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EBCA5E1-163A-919E-3819-D521A9656828}"/>
              </a:ext>
            </a:extLst>
          </p:cNvPr>
          <p:cNvSpPr txBox="1"/>
          <p:nvPr/>
        </p:nvSpPr>
        <p:spPr>
          <a:xfrm>
            <a:off x="550942" y="1540951"/>
            <a:ext cx="1445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프로젝트 수행 일정</a:t>
            </a:r>
          </a:p>
        </p:txBody>
      </p:sp>
    </p:spTree>
    <p:extLst>
      <p:ext uri="{BB962C8B-B14F-4D97-AF65-F5344CB8AC3E}">
        <p14:creationId xmlns:p14="http://schemas.microsoft.com/office/powerpoint/2010/main" val="20574360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마무리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E84F-7422-A59F-21CE-BF3AC8651A42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구성원 및 개발후기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E72830E-0C5C-CEBE-65AC-574F6DC49733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그래픽, 그림, 예술, 디자인이(가) 표시된 사진&#10;&#10;자동 생성된 설명">
            <a:extLst>
              <a:ext uri="{FF2B5EF4-FFF2-40B4-BE49-F238E27FC236}">
                <a16:creationId xmlns:a16="http://schemas.microsoft.com/office/drawing/2014/main" id="{E14A07E4-8F5F-5CE6-8A81-FCAA64D7F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772" y="1058593"/>
            <a:ext cx="564844" cy="5648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CB33D3-44E6-5CE9-A7D8-DA694863B7A0}"/>
              </a:ext>
            </a:extLst>
          </p:cNvPr>
          <p:cNvSpPr txBox="1"/>
          <p:nvPr/>
        </p:nvSpPr>
        <p:spPr>
          <a:xfrm>
            <a:off x="951472" y="1207125"/>
            <a:ext cx="6178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공통 역할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자료수집 및 </a:t>
            </a:r>
            <a:r>
              <a:rPr lang="ko-KR" altLang="en-US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전처리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머신러닝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&amp;</a:t>
            </a:r>
            <a:r>
              <a:rPr lang="ko-KR" altLang="en-US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딥러닝을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이용한 진단모델 개발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9B047D1-2C10-CE42-BDF2-9DB18DDFEB9D}"/>
              </a:ext>
            </a:extLst>
          </p:cNvPr>
          <p:cNvSpPr/>
          <p:nvPr/>
        </p:nvSpPr>
        <p:spPr>
          <a:xfrm>
            <a:off x="1093577" y="2235104"/>
            <a:ext cx="2162431" cy="2471352"/>
          </a:xfrm>
          <a:prstGeom prst="rect">
            <a:avLst/>
          </a:prstGeom>
          <a:solidFill>
            <a:srgbClr val="46A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C0CAF76-8FB8-D8E9-C4DD-06ACC4BC55E1}"/>
              </a:ext>
            </a:extLst>
          </p:cNvPr>
          <p:cNvSpPr/>
          <p:nvPr/>
        </p:nvSpPr>
        <p:spPr>
          <a:xfrm>
            <a:off x="3427372" y="2235104"/>
            <a:ext cx="2162431" cy="2471352"/>
          </a:xfrm>
          <a:prstGeom prst="rect">
            <a:avLst/>
          </a:prstGeom>
          <a:solidFill>
            <a:srgbClr val="093C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F198E8-3A3E-14DC-48FA-BB84D34C6475}"/>
              </a:ext>
            </a:extLst>
          </p:cNvPr>
          <p:cNvSpPr/>
          <p:nvPr/>
        </p:nvSpPr>
        <p:spPr>
          <a:xfrm>
            <a:off x="5761167" y="2235104"/>
            <a:ext cx="2162431" cy="2471352"/>
          </a:xfrm>
          <a:prstGeom prst="rect">
            <a:avLst/>
          </a:prstGeom>
          <a:solidFill>
            <a:srgbClr val="46A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그래픽, 예술, 스케치, 디자인이(가) 표시된 사진&#10;&#10;자동 생성된 설명">
            <a:extLst>
              <a:ext uri="{FF2B5EF4-FFF2-40B4-BE49-F238E27FC236}">
                <a16:creationId xmlns:a16="http://schemas.microsoft.com/office/drawing/2014/main" id="{F7AE6088-AF40-0D66-D101-A3A102140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1036" y="1623437"/>
            <a:ext cx="547511" cy="547511"/>
          </a:xfrm>
          <a:prstGeom prst="rect">
            <a:avLst/>
          </a:prstGeom>
        </p:spPr>
      </p:pic>
      <p:pic>
        <p:nvPicPr>
          <p:cNvPr id="18" name="그림 17" descr="스케치, 예술, 그래픽, 디자인이(가) 표시된 사진&#10;&#10;자동 생성된 설명">
            <a:extLst>
              <a:ext uri="{FF2B5EF4-FFF2-40B4-BE49-F238E27FC236}">
                <a16:creationId xmlns:a16="http://schemas.microsoft.com/office/drawing/2014/main" id="{244631D5-9D8A-C3B0-F95D-DD2917ABB6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5227" y="1613605"/>
            <a:ext cx="547512" cy="547510"/>
          </a:xfrm>
          <a:prstGeom prst="rect">
            <a:avLst/>
          </a:prstGeom>
        </p:spPr>
      </p:pic>
      <p:pic>
        <p:nvPicPr>
          <p:cNvPr id="20" name="그림 19" descr="상징, 그래픽, 예술, 원이(가) 표시된 사진&#10;&#10;자동 생성된 설명">
            <a:extLst>
              <a:ext uri="{FF2B5EF4-FFF2-40B4-BE49-F238E27FC236}">
                <a16:creationId xmlns:a16="http://schemas.microsoft.com/office/drawing/2014/main" id="{3F62A587-BF57-C046-4843-1C98B74856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5135" y="1574266"/>
            <a:ext cx="574494" cy="574492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8C217C14-1DD2-A9FC-8B16-3923D9DF6CD6}"/>
              </a:ext>
            </a:extLst>
          </p:cNvPr>
          <p:cNvGrpSpPr/>
          <p:nvPr/>
        </p:nvGrpSpPr>
        <p:grpSpPr>
          <a:xfrm>
            <a:off x="1084145" y="2257903"/>
            <a:ext cx="2171863" cy="1976117"/>
            <a:chOff x="1084145" y="2235904"/>
            <a:chExt cx="2171863" cy="197611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431CF9A-4D39-F12B-A149-C8768187D74E}"/>
                </a:ext>
              </a:extLst>
            </p:cNvPr>
            <p:cNvSpPr txBox="1"/>
            <p:nvPr/>
          </p:nvSpPr>
          <p:spPr>
            <a:xfrm>
              <a:off x="1093578" y="2235904"/>
              <a:ext cx="21624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권지현</a:t>
              </a:r>
              <a:endParaRPr lang="ko-KR" altLang="en-US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077422D-8C57-0255-6BCF-9F145E1F7645}"/>
                </a:ext>
              </a:extLst>
            </p:cNvPr>
            <p:cNvCxnSpPr>
              <a:cxnSpLocks/>
            </p:cNvCxnSpPr>
            <p:nvPr/>
          </p:nvCxnSpPr>
          <p:spPr>
            <a:xfrm>
              <a:off x="1804088" y="2522322"/>
              <a:ext cx="691978" cy="0"/>
            </a:xfrm>
            <a:prstGeom prst="line">
              <a:avLst/>
            </a:prstGeom>
            <a:ln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CFB4E6-FFB7-925B-D377-A2FF9930BB8C}"/>
                </a:ext>
              </a:extLst>
            </p:cNvPr>
            <p:cNvSpPr txBox="1"/>
            <p:nvPr/>
          </p:nvSpPr>
          <p:spPr>
            <a:xfrm>
              <a:off x="1084145" y="2574212"/>
              <a:ext cx="2162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기획안 초안 작성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, </a:t>
              </a:r>
              <a:r>
                <a:rPr lang="ko-KR" altLang="en-US" sz="10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유튜브스크립트추출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,</a:t>
              </a:r>
            </a:p>
            <a:p>
              <a:pPr algn="ctr"/>
              <a:r>
                <a:rPr lang="ko-KR" altLang="en-US" sz="10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네이버뉴스기사크롤링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,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PPT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제작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09C7CD8-4144-EE0A-07E6-61B1EAB0C5CE}"/>
                </a:ext>
              </a:extLst>
            </p:cNvPr>
            <p:cNvCxnSpPr>
              <a:cxnSpLocks/>
            </p:cNvCxnSpPr>
            <p:nvPr/>
          </p:nvCxnSpPr>
          <p:spPr>
            <a:xfrm>
              <a:off x="1804088" y="3017055"/>
              <a:ext cx="691978" cy="0"/>
            </a:xfrm>
            <a:prstGeom prst="line">
              <a:avLst/>
            </a:prstGeom>
            <a:ln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9E050B9-5E40-92F3-5E3A-12038A0BB645}"/>
                </a:ext>
              </a:extLst>
            </p:cNvPr>
            <p:cNvSpPr txBox="1"/>
            <p:nvPr/>
          </p:nvSpPr>
          <p:spPr>
            <a:xfrm>
              <a:off x="1088008" y="3042470"/>
              <a:ext cx="216243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프로젝트 주제는 흥미로웠지만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, </a:t>
              </a:r>
              <a:r>
                <a:rPr lang="ko-KR" altLang="en-US" sz="10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한계된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학습 경험으로 인해 더 많은 노력이 필요하다는 것을 깨닫게 되었습니다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.</a:t>
              </a:r>
            </a:p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시간관계상 부족한 상태로 프로젝트를 </a:t>
              </a:r>
              <a:endParaRPr lang="en-US" altLang="ko-KR" sz="1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마무리하게 되어 </a:t>
              </a:r>
              <a:r>
                <a:rPr lang="ko-KR" altLang="en-US" sz="10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아쉬운점은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많이 남았으나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기간이 끝난 이후에 추가적으로 진행해볼 예정입니다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. </a:t>
              </a:r>
              <a:endParaRPr lang="ko-KR" altLang="en-US" sz="1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96B1FE0-8908-C596-C07A-D236A9DEA5D5}"/>
              </a:ext>
            </a:extLst>
          </p:cNvPr>
          <p:cNvGrpSpPr/>
          <p:nvPr/>
        </p:nvGrpSpPr>
        <p:grpSpPr>
          <a:xfrm>
            <a:off x="5759892" y="2257903"/>
            <a:ext cx="2171863" cy="1822229"/>
            <a:chOff x="1084145" y="2235904"/>
            <a:chExt cx="2171863" cy="182222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280558-3D4C-42AA-6EFF-F3A5C67C1C6B}"/>
                </a:ext>
              </a:extLst>
            </p:cNvPr>
            <p:cNvSpPr txBox="1"/>
            <p:nvPr/>
          </p:nvSpPr>
          <p:spPr>
            <a:xfrm>
              <a:off x="1093578" y="2235904"/>
              <a:ext cx="21624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err="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오전석</a:t>
              </a:r>
              <a:endParaRPr lang="ko-KR" altLang="en-US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6D84BBA0-D24A-8983-86B2-3290084EB3CC}"/>
                </a:ext>
              </a:extLst>
            </p:cNvPr>
            <p:cNvCxnSpPr>
              <a:cxnSpLocks/>
            </p:cNvCxnSpPr>
            <p:nvPr/>
          </p:nvCxnSpPr>
          <p:spPr>
            <a:xfrm>
              <a:off x="1804088" y="2522322"/>
              <a:ext cx="691978" cy="0"/>
            </a:xfrm>
            <a:prstGeom prst="line">
              <a:avLst/>
            </a:prstGeom>
            <a:ln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B17B6A5-3065-17C4-DFA9-069F31FDAFB5}"/>
                </a:ext>
              </a:extLst>
            </p:cNvPr>
            <p:cNvSpPr txBox="1"/>
            <p:nvPr/>
          </p:nvSpPr>
          <p:spPr>
            <a:xfrm>
              <a:off x="1084145" y="2574212"/>
              <a:ext cx="2162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Bert 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모델링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,</a:t>
              </a:r>
            </a:p>
            <a:p>
              <a:pPr algn="ctr"/>
              <a:r>
                <a:rPr lang="en-US" altLang="ko-KR" sz="10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Streamlit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제작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AE78480-0313-9FAC-CF4B-E6B62525BC66}"/>
                </a:ext>
              </a:extLst>
            </p:cNvPr>
            <p:cNvCxnSpPr>
              <a:cxnSpLocks/>
            </p:cNvCxnSpPr>
            <p:nvPr/>
          </p:nvCxnSpPr>
          <p:spPr>
            <a:xfrm>
              <a:off x="1804088" y="3017055"/>
              <a:ext cx="691978" cy="0"/>
            </a:xfrm>
            <a:prstGeom prst="line">
              <a:avLst/>
            </a:prstGeom>
            <a:ln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4F4CA94-A102-145C-7C4C-CEFDA2F2FE4C}"/>
                </a:ext>
              </a:extLst>
            </p:cNvPr>
            <p:cNvSpPr txBox="1"/>
            <p:nvPr/>
          </p:nvSpPr>
          <p:spPr>
            <a:xfrm>
              <a:off x="1088008" y="3042470"/>
              <a:ext cx="216243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가짜뉴스 진짜뉴스를 판별한다는 것이 </a:t>
              </a:r>
              <a:endParaRPr lang="en-US" altLang="ko-KR" sz="1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흥미로웠지만 판별하는 </a:t>
              </a:r>
              <a:r>
                <a:rPr lang="ko-KR" altLang="en-US" sz="10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그기준을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잡기 어려웠다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. 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모델을 </a:t>
              </a:r>
              <a:r>
                <a:rPr lang="ko-KR" altLang="en-US" sz="10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만들때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</a:t>
              </a:r>
              <a:r>
                <a:rPr lang="ko-KR" altLang="en-US" sz="10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실현시킬수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있는지 좀 더 생각해보고 했어야 되는데 그렇지 </a:t>
              </a:r>
              <a:r>
                <a:rPr lang="ko-KR" altLang="en-US" sz="10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않은것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같아서 </a:t>
              </a:r>
              <a:r>
                <a:rPr lang="ko-KR" altLang="en-US" sz="10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그부분이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아쉬웠다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.</a:t>
              </a:r>
              <a:endParaRPr lang="ko-KR" altLang="en-US" sz="1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90E8305-9DA5-81A5-20F7-04C356DEE79C}"/>
              </a:ext>
            </a:extLst>
          </p:cNvPr>
          <p:cNvGrpSpPr/>
          <p:nvPr/>
        </p:nvGrpSpPr>
        <p:grpSpPr>
          <a:xfrm>
            <a:off x="3441895" y="2257903"/>
            <a:ext cx="2171863" cy="2314097"/>
            <a:chOff x="1084145" y="2235904"/>
            <a:chExt cx="2171863" cy="253927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0C5D0-9DA2-33D2-351C-652D1D5BC873}"/>
                </a:ext>
              </a:extLst>
            </p:cNvPr>
            <p:cNvSpPr txBox="1"/>
            <p:nvPr/>
          </p:nvSpPr>
          <p:spPr>
            <a:xfrm>
              <a:off x="1093578" y="2235904"/>
              <a:ext cx="21624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err="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서정무</a:t>
              </a:r>
              <a:endParaRPr lang="ko-KR" altLang="en-US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33B6DB-DB24-1C3B-5FC9-EFD93D9140C4}"/>
                </a:ext>
              </a:extLst>
            </p:cNvPr>
            <p:cNvCxnSpPr>
              <a:cxnSpLocks/>
            </p:cNvCxnSpPr>
            <p:nvPr/>
          </p:nvCxnSpPr>
          <p:spPr>
            <a:xfrm>
              <a:off x="1804088" y="2522322"/>
              <a:ext cx="691978" cy="0"/>
            </a:xfrm>
            <a:prstGeom prst="line">
              <a:avLst/>
            </a:prstGeom>
            <a:ln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8E0D462-C3B7-8086-3DE9-3DF53B4C6EBF}"/>
                </a:ext>
              </a:extLst>
            </p:cNvPr>
            <p:cNvSpPr txBox="1"/>
            <p:nvPr/>
          </p:nvSpPr>
          <p:spPr>
            <a:xfrm>
              <a:off x="1084145" y="2574212"/>
              <a:ext cx="2162430" cy="439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SNU </a:t>
              </a:r>
              <a:r>
                <a:rPr lang="ko-KR" altLang="en-US" sz="10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팩트체크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기사 </a:t>
              </a:r>
              <a:r>
                <a:rPr lang="ko-KR" altLang="en-US" sz="10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크롤링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,</a:t>
              </a:r>
            </a:p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PPT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초안제작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,  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발표</a:t>
              </a: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8D813C0-8A5D-8634-971E-91DDC5FC51B9}"/>
                </a:ext>
              </a:extLst>
            </p:cNvPr>
            <p:cNvCxnSpPr>
              <a:cxnSpLocks/>
            </p:cNvCxnSpPr>
            <p:nvPr/>
          </p:nvCxnSpPr>
          <p:spPr>
            <a:xfrm>
              <a:off x="1804088" y="2993240"/>
              <a:ext cx="691978" cy="0"/>
            </a:xfrm>
            <a:prstGeom prst="line">
              <a:avLst/>
            </a:prstGeom>
            <a:ln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65AA6A8-3788-E16E-2D6A-EDB3E7173EA3}"/>
                </a:ext>
              </a:extLst>
            </p:cNvPr>
            <p:cNvSpPr txBox="1"/>
            <p:nvPr/>
          </p:nvSpPr>
          <p:spPr>
            <a:xfrm>
              <a:off x="1088008" y="2990077"/>
              <a:ext cx="2162430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좋은 팀원들과 함께 프로젝트 마무리하게 되어서 매우 기뻤습니다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.</a:t>
              </a:r>
            </a:p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어려운 주제로 </a:t>
              </a:r>
              <a:r>
                <a:rPr lang="ko-KR" altLang="en-US" sz="10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힘든일도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많지만 다같이 해결하고자 정보를 공유하고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, 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시도하는 과정이 즐거웠습니다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.</a:t>
              </a:r>
            </a:p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이와 같은 빅데이터와 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NLP, LLM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작업을 해보면  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'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데이터 분석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'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의 길은 앞으로 시작이고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, 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더욱 </a:t>
              </a:r>
              <a:r>
                <a:rPr lang="ko-KR" altLang="en-US" sz="10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공부해야할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것이 많다는 것을 알게 되었습니다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.</a:t>
              </a:r>
            </a:p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부족한 팀원 이끌고 끝까지 </a:t>
              </a:r>
              <a:r>
                <a:rPr lang="ko-KR" altLang="en-US" sz="10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힘내주신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팀원 </a:t>
              </a:r>
              <a:r>
                <a:rPr lang="ko-KR" altLang="en-US" sz="10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모든분들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감사합니다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.</a:t>
              </a:r>
              <a:endParaRPr lang="ko-KR" altLang="en-US" sz="1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7629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E84F-7422-A59F-21CE-BF3AC8651A42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 배경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E72830E-0C5C-CEBE-65AC-574F6DC49733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oogle Shape;76;p16">
            <a:extLst>
              <a:ext uri="{FF2B5EF4-FFF2-40B4-BE49-F238E27FC236}">
                <a16:creationId xmlns:a16="http://schemas.microsoft.com/office/drawing/2014/main" id="{C11D0AF5-D2D6-A361-E4AA-48B31E4850B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153" y="1001142"/>
            <a:ext cx="2958659" cy="2190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78;p16">
            <a:extLst>
              <a:ext uri="{FF2B5EF4-FFF2-40B4-BE49-F238E27FC236}">
                <a16:creationId xmlns:a16="http://schemas.microsoft.com/office/drawing/2014/main" id="{8BF9CC93-39CB-1E92-059D-8635C7713D8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40011" y="2676356"/>
            <a:ext cx="2958659" cy="21992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63021B51-4088-90AE-D6EF-A5B14412EA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1819195"/>
              </p:ext>
            </p:extLst>
          </p:nvPr>
        </p:nvGraphicFramePr>
        <p:xfrm>
          <a:off x="5239265" y="679728"/>
          <a:ext cx="3715817" cy="39932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CF835E2-A77C-8E3F-A7C2-66CB742EC118}"/>
              </a:ext>
            </a:extLst>
          </p:cNvPr>
          <p:cNvSpPr txBox="1"/>
          <p:nvPr/>
        </p:nvSpPr>
        <p:spPr>
          <a:xfrm>
            <a:off x="6336674" y="4703091"/>
            <a:ext cx="3882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5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자료출처</a:t>
            </a:r>
            <a:r>
              <a:rPr lang="ko-KR" altLang="en-US" sz="1000" spc="-15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00" spc="-15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000" spc="-15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로이터저널리즘연구소</a:t>
            </a:r>
          </a:p>
        </p:txBody>
      </p:sp>
    </p:spTree>
    <p:extLst>
      <p:ext uri="{BB962C8B-B14F-4D97-AF65-F5344CB8AC3E}">
        <p14:creationId xmlns:p14="http://schemas.microsoft.com/office/powerpoint/2010/main" val="15718259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마무리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E84F-7422-A59F-21CE-BF3AC8651A42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구성원 및 개발후기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E72830E-0C5C-CEBE-65AC-574F6DC49733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그래픽, 그림, 예술, 디자인이(가) 표시된 사진&#10;&#10;자동 생성된 설명">
            <a:extLst>
              <a:ext uri="{FF2B5EF4-FFF2-40B4-BE49-F238E27FC236}">
                <a16:creationId xmlns:a16="http://schemas.microsoft.com/office/drawing/2014/main" id="{E14A07E4-8F5F-5CE6-8A81-FCAA64D7F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772" y="1058593"/>
            <a:ext cx="564844" cy="5648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CB33D3-44E6-5CE9-A7D8-DA694863B7A0}"/>
              </a:ext>
            </a:extLst>
          </p:cNvPr>
          <p:cNvSpPr txBox="1"/>
          <p:nvPr/>
        </p:nvSpPr>
        <p:spPr>
          <a:xfrm>
            <a:off x="951472" y="1207125"/>
            <a:ext cx="6178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공통 역할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자료수집 및 </a:t>
            </a:r>
            <a:r>
              <a:rPr lang="ko-KR" altLang="en-US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전처리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머신러닝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&amp;</a:t>
            </a:r>
            <a:r>
              <a:rPr lang="ko-KR" altLang="en-US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딥러닝을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이용한 진단모델 개발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9B047D1-2C10-CE42-BDF2-9DB18DDFEB9D}"/>
              </a:ext>
            </a:extLst>
          </p:cNvPr>
          <p:cNvSpPr/>
          <p:nvPr/>
        </p:nvSpPr>
        <p:spPr>
          <a:xfrm>
            <a:off x="1093577" y="2235104"/>
            <a:ext cx="2162431" cy="2471352"/>
          </a:xfrm>
          <a:prstGeom prst="rect">
            <a:avLst/>
          </a:prstGeom>
          <a:solidFill>
            <a:srgbClr val="093C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C0CAF76-8FB8-D8E9-C4DD-06ACC4BC55E1}"/>
              </a:ext>
            </a:extLst>
          </p:cNvPr>
          <p:cNvSpPr/>
          <p:nvPr/>
        </p:nvSpPr>
        <p:spPr>
          <a:xfrm>
            <a:off x="3427372" y="2235104"/>
            <a:ext cx="2162431" cy="2471352"/>
          </a:xfrm>
          <a:prstGeom prst="rect">
            <a:avLst/>
          </a:prstGeom>
          <a:solidFill>
            <a:srgbClr val="46A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F198E8-3A3E-14DC-48FA-BB84D34C6475}"/>
              </a:ext>
            </a:extLst>
          </p:cNvPr>
          <p:cNvSpPr/>
          <p:nvPr/>
        </p:nvSpPr>
        <p:spPr>
          <a:xfrm>
            <a:off x="5761167" y="2235104"/>
            <a:ext cx="2162431" cy="2471352"/>
          </a:xfrm>
          <a:prstGeom prst="rect">
            <a:avLst/>
          </a:prstGeom>
          <a:solidFill>
            <a:srgbClr val="093C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C217C14-1DD2-A9FC-8B16-3923D9DF6CD6}"/>
              </a:ext>
            </a:extLst>
          </p:cNvPr>
          <p:cNvGrpSpPr/>
          <p:nvPr/>
        </p:nvGrpSpPr>
        <p:grpSpPr>
          <a:xfrm>
            <a:off x="1004455" y="2257903"/>
            <a:ext cx="2336035" cy="2516965"/>
            <a:chOff x="1004455" y="2235904"/>
            <a:chExt cx="2336035" cy="251696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431CF9A-4D39-F12B-A149-C8768187D74E}"/>
                </a:ext>
              </a:extLst>
            </p:cNvPr>
            <p:cNvSpPr txBox="1"/>
            <p:nvPr/>
          </p:nvSpPr>
          <p:spPr>
            <a:xfrm>
              <a:off x="1093578" y="2235904"/>
              <a:ext cx="21624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이승우</a:t>
              </a:r>
              <a:endParaRPr lang="ko-KR" altLang="en-US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077422D-8C57-0255-6BCF-9F145E1F7645}"/>
                </a:ext>
              </a:extLst>
            </p:cNvPr>
            <p:cNvCxnSpPr>
              <a:cxnSpLocks/>
            </p:cNvCxnSpPr>
            <p:nvPr/>
          </p:nvCxnSpPr>
          <p:spPr>
            <a:xfrm>
              <a:off x="1804088" y="2480760"/>
              <a:ext cx="691978" cy="0"/>
            </a:xfrm>
            <a:prstGeom prst="line">
              <a:avLst/>
            </a:prstGeom>
            <a:ln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CFB4E6-FFB7-925B-D377-A2FF9930BB8C}"/>
                </a:ext>
              </a:extLst>
            </p:cNvPr>
            <p:cNvSpPr txBox="1"/>
            <p:nvPr/>
          </p:nvSpPr>
          <p:spPr>
            <a:xfrm>
              <a:off x="1084145" y="2463380"/>
              <a:ext cx="2162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LLM(</a:t>
              </a:r>
              <a:r>
                <a:rPr lang="en-US" altLang="ko-KR" sz="10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Koalpaca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)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모델링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,</a:t>
              </a:r>
            </a:p>
            <a:p>
              <a:pPr algn="ctr"/>
              <a:r>
                <a:rPr lang="ko-KR" altLang="en-US" sz="10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네이버뉴스기사크롤링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, 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발표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09C7CD8-4144-EE0A-07E6-61B1EAB0C5CE}"/>
                </a:ext>
              </a:extLst>
            </p:cNvPr>
            <p:cNvCxnSpPr>
              <a:cxnSpLocks/>
            </p:cNvCxnSpPr>
            <p:nvPr/>
          </p:nvCxnSpPr>
          <p:spPr>
            <a:xfrm>
              <a:off x="1804088" y="2830019"/>
              <a:ext cx="691978" cy="0"/>
            </a:xfrm>
            <a:prstGeom prst="line">
              <a:avLst/>
            </a:prstGeom>
            <a:ln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9E050B9-5E40-92F3-5E3A-12038A0BB645}"/>
                </a:ext>
              </a:extLst>
            </p:cNvPr>
            <p:cNvSpPr txBox="1"/>
            <p:nvPr/>
          </p:nvSpPr>
          <p:spPr>
            <a:xfrm>
              <a:off x="1004455" y="2813877"/>
              <a:ext cx="233603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BERT 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모델과 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LLM 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모델을 처음 사용해봐서 데이터셋을 어떻게 </a:t>
              </a:r>
              <a:r>
                <a:rPr lang="ko-KR" altLang="en-US" sz="10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만들어야하고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어떻게 학습시켜야 하는지 정말 어려웠다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. 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크롤링해서 얻은 데이터도 노이즈가 정말 많아 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GPT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의 도움이 없었다면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, 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지금보다 더 많은 오류를 범했을 것 같다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. 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나중에 기회가 된다면 완벽하게 구현하지 못한 이 프로젝트를 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AWS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나 더 좋은 컴퓨터를 사용하고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, 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앞으로 나올 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Gemini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나 더 발전된 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Llama2 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모델을 사용하여 사람들이 사용할 수 있게끔 만들어 보고싶다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.</a:t>
              </a:r>
              <a:endParaRPr lang="ko-KR" altLang="en-US" sz="1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96B1FE0-8908-C596-C07A-D236A9DEA5D5}"/>
              </a:ext>
            </a:extLst>
          </p:cNvPr>
          <p:cNvGrpSpPr/>
          <p:nvPr/>
        </p:nvGrpSpPr>
        <p:grpSpPr>
          <a:xfrm>
            <a:off x="5759892" y="2257903"/>
            <a:ext cx="2171863" cy="1822229"/>
            <a:chOff x="1084145" y="2235904"/>
            <a:chExt cx="2171863" cy="182222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280558-3D4C-42AA-6EFF-F3A5C67C1C6B}"/>
                </a:ext>
              </a:extLst>
            </p:cNvPr>
            <p:cNvSpPr txBox="1"/>
            <p:nvPr/>
          </p:nvSpPr>
          <p:spPr>
            <a:xfrm>
              <a:off x="1093578" y="2235904"/>
              <a:ext cx="21624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err="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최서진</a:t>
              </a:r>
              <a:endParaRPr lang="ko-KR" altLang="en-US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6D84BBA0-D24A-8983-86B2-3290084EB3CC}"/>
                </a:ext>
              </a:extLst>
            </p:cNvPr>
            <p:cNvCxnSpPr>
              <a:cxnSpLocks/>
            </p:cNvCxnSpPr>
            <p:nvPr/>
          </p:nvCxnSpPr>
          <p:spPr>
            <a:xfrm>
              <a:off x="1804088" y="2522322"/>
              <a:ext cx="691978" cy="0"/>
            </a:xfrm>
            <a:prstGeom prst="line">
              <a:avLst/>
            </a:prstGeom>
            <a:ln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B17B6A5-3065-17C4-DFA9-069F31FDAFB5}"/>
                </a:ext>
              </a:extLst>
            </p:cNvPr>
            <p:cNvSpPr txBox="1"/>
            <p:nvPr/>
          </p:nvSpPr>
          <p:spPr>
            <a:xfrm>
              <a:off x="1084145" y="2574212"/>
              <a:ext cx="2162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조장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, 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설문조사 진행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,</a:t>
              </a:r>
            </a:p>
            <a:p>
              <a:pPr algn="ctr"/>
              <a:r>
                <a:rPr lang="en-US" altLang="ko-KR" sz="10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Streamlit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제작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AE78480-0313-9FAC-CF4B-E6B62525BC66}"/>
                </a:ext>
              </a:extLst>
            </p:cNvPr>
            <p:cNvCxnSpPr>
              <a:cxnSpLocks/>
            </p:cNvCxnSpPr>
            <p:nvPr/>
          </p:nvCxnSpPr>
          <p:spPr>
            <a:xfrm>
              <a:off x="1804088" y="3017055"/>
              <a:ext cx="691978" cy="0"/>
            </a:xfrm>
            <a:prstGeom prst="line">
              <a:avLst/>
            </a:prstGeom>
            <a:ln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4F4CA94-A102-145C-7C4C-CEFDA2F2FE4C}"/>
                </a:ext>
              </a:extLst>
            </p:cNvPr>
            <p:cNvSpPr txBox="1"/>
            <p:nvPr/>
          </p:nvSpPr>
          <p:spPr>
            <a:xfrm>
              <a:off x="1088008" y="3042470"/>
              <a:ext cx="216243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장비의 문제로 저희 팀이 원했던 결과를 내지 못한 부분이 아쉬웠습니다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. 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재밌는 주제였지만 그만큼 어려웠던 내용을 열심히 </a:t>
              </a:r>
              <a:r>
                <a:rPr lang="ko-KR" altLang="en-US" sz="10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이끌어주신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팀원분들께 감사하고 기회가 된다면 멘토링 내용일 토대로 모델을 완성시켜 보고 싶습니다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.</a:t>
              </a:r>
              <a:endParaRPr lang="ko-KR" altLang="en-US" sz="1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90E8305-9DA5-81A5-20F7-04C356DEE79C}"/>
              </a:ext>
            </a:extLst>
          </p:cNvPr>
          <p:cNvGrpSpPr/>
          <p:nvPr/>
        </p:nvGrpSpPr>
        <p:grpSpPr>
          <a:xfrm>
            <a:off x="3441895" y="2257903"/>
            <a:ext cx="2171863" cy="1052787"/>
            <a:chOff x="1084145" y="2235904"/>
            <a:chExt cx="2171863" cy="105278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0C5D0-9DA2-33D2-351C-652D1D5BC873}"/>
                </a:ext>
              </a:extLst>
            </p:cNvPr>
            <p:cNvSpPr txBox="1"/>
            <p:nvPr/>
          </p:nvSpPr>
          <p:spPr>
            <a:xfrm>
              <a:off x="1093578" y="2235904"/>
              <a:ext cx="21624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err="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임성균</a:t>
              </a:r>
              <a:endParaRPr lang="ko-KR" altLang="en-US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33B6DB-DB24-1C3B-5FC9-EFD93D9140C4}"/>
                </a:ext>
              </a:extLst>
            </p:cNvPr>
            <p:cNvCxnSpPr>
              <a:cxnSpLocks/>
            </p:cNvCxnSpPr>
            <p:nvPr/>
          </p:nvCxnSpPr>
          <p:spPr>
            <a:xfrm>
              <a:off x="1804088" y="2522322"/>
              <a:ext cx="691978" cy="0"/>
            </a:xfrm>
            <a:prstGeom prst="line">
              <a:avLst/>
            </a:prstGeom>
            <a:ln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8E0D462-C3B7-8086-3DE9-3DF53B4C6EBF}"/>
                </a:ext>
              </a:extLst>
            </p:cNvPr>
            <p:cNvSpPr txBox="1"/>
            <p:nvPr/>
          </p:nvSpPr>
          <p:spPr>
            <a:xfrm>
              <a:off x="1084145" y="2504942"/>
              <a:ext cx="2162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최종 기획안 작성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,</a:t>
              </a:r>
            </a:p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프로젝트 다이어그램 작성</a:t>
              </a: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8D813C0-8A5D-8634-971E-91DDC5FC51B9}"/>
                </a:ext>
              </a:extLst>
            </p:cNvPr>
            <p:cNvCxnSpPr>
              <a:cxnSpLocks/>
            </p:cNvCxnSpPr>
            <p:nvPr/>
          </p:nvCxnSpPr>
          <p:spPr>
            <a:xfrm>
              <a:off x="1804088" y="2857729"/>
              <a:ext cx="691978" cy="0"/>
            </a:xfrm>
            <a:prstGeom prst="line">
              <a:avLst/>
            </a:prstGeom>
            <a:ln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65AA6A8-3788-E16E-2D6A-EDB3E7173EA3}"/>
                </a:ext>
              </a:extLst>
            </p:cNvPr>
            <p:cNvSpPr txBox="1"/>
            <p:nvPr/>
          </p:nvSpPr>
          <p:spPr>
            <a:xfrm>
              <a:off x="1088008" y="3042470"/>
              <a:ext cx="21624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pic>
        <p:nvPicPr>
          <p:cNvPr id="13" name="그림 12" descr="그래픽, 예술, 디자인이(가) 표시된 사진&#10;&#10;자동 생성된 설명">
            <a:extLst>
              <a:ext uri="{FF2B5EF4-FFF2-40B4-BE49-F238E27FC236}">
                <a16:creationId xmlns:a16="http://schemas.microsoft.com/office/drawing/2014/main" id="{99A2ECBC-1A7D-1C36-B61E-5D20CE038A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9662" y="1653725"/>
            <a:ext cx="530260" cy="530260"/>
          </a:xfrm>
          <a:prstGeom prst="rect">
            <a:avLst/>
          </a:prstGeom>
        </p:spPr>
      </p:pic>
      <p:pic>
        <p:nvPicPr>
          <p:cNvPr id="15" name="그림 14" descr="상징, 그래픽, 폰트, 로고이(가) 표시된 사진&#10;&#10;자동 생성된 설명">
            <a:extLst>
              <a:ext uri="{FF2B5EF4-FFF2-40B4-BE49-F238E27FC236}">
                <a16:creationId xmlns:a16="http://schemas.microsoft.com/office/drawing/2014/main" id="{F737EAEB-7D71-E7B7-6E32-94E273FBF9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7980" y="1636274"/>
            <a:ext cx="530260" cy="530260"/>
          </a:xfrm>
          <a:prstGeom prst="rect">
            <a:avLst/>
          </a:prstGeom>
        </p:spPr>
      </p:pic>
      <p:pic>
        <p:nvPicPr>
          <p:cNvPr id="19" name="그림 18" descr="상징, 그래픽, 예술, 로고이(가) 표시된 사진&#10;&#10;자동 생성된 설명">
            <a:extLst>
              <a:ext uri="{FF2B5EF4-FFF2-40B4-BE49-F238E27FC236}">
                <a16:creationId xmlns:a16="http://schemas.microsoft.com/office/drawing/2014/main" id="{276781F3-5D59-0BC4-47C5-45CF4CFEC4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2785" y="1604533"/>
            <a:ext cx="564844" cy="56484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169218E-88C9-4A98-82FB-AF0322EE1B47}"/>
              </a:ext>
            </a:extLst>
          </p:cNvPr>
          <p:cNvSpPr txBox="1"/>
          <p:nvPr/>
        </p:nvSpPr>
        <p:spPr>
          <a:xfrm>
            <a:off x="3439730" y="2733420"/>
            <a:ext cx="21624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0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이번에 맡은 팀원 프로젝트로</a:t>
            </a:r>
          </a:p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비전공자로서의</a:t>
            </a:r>
            <a:r>
              <a:rPr lang="ko-KR" altLang="en-US" sz="1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어려움에도 </a:t>
            </a: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불구하고</a:t>
            </a:r>
            <a:r>
              <a:rPr lang="en-US" altLang="ko-KR" sz="1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팀원들의 도움으로 </a:t>
            </a:r>
          </a:p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좋은경험이</a:t>
            </a:r>
            <a:r>
              <a:rPr lang="ko-KR" altLang="en-US" sz="1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되었습니다</a:t>
            </a:r>
            <a:r>
              <a:rPr lang="en-US" altLang="ko-KR" sz="1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처음 데이터 분석을 공부하는 </a:t>
            </a:r>
            <a:r>
              <a:rPr lang="ko-KR" altLang="en-US" sz="10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저로써</a:t>
            </a:r>
            <a:r>
              <a:rPr lang="ko-KR" altLang="en-US" sz="1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큰 자산이 되었습니다</a:t>
            </a:r>
            <a:r>
              <a:rPr lang="en-US" altLang="ko-KR" sz="1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프로젝트를 진행하면 어떠한 방향으로 </a:t>
            </a: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진행을 할지 고민하고 성장 계기가 되었습니다</a:t>
            </a:r>
            <a:r>
              <a:rPr lang="en-US" altLang="ko-KR" sz="1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팀원분들 너무나도 </a:t>
            </a:r>
            <a:r>
              <a:rPr lang="ko-KR" altLang="en-US" sz="10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고생많았습니다</a:t>
            </a:r>
            <a:r>
              <a:rPr lang="en-US" altLang="ko-KR" sz="1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감사합니다</a:t>
            </a:r>
            <a:r>
              <a:rPr lang="en-US" altLang="ko-KR" sz="1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07264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B197E500-CC1F-45D6-8AA2-E52B394E9E07}"/>
              </a:ext>
            </a:extLst>
          </p:cNvPr>
          <p:cNvSpPr/>
          <p:nvPr/>
        </p:nvSpPr>
        <p:spPr>
          <a:xfrm>
            <a:off x="0" y="-16076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CE4DA1-5B5E-467E-AA99-0E7A37627B32}"/>
              </a:ext>
            </a:extLst>
          </p:cNvPr>
          <p:cNvSpPr txBox="1"/>
          <p:nvPr/>
        </p:nvSpPr>
        <p:spPr>
          <a:xfrm>
            <a:off x="2182091" y="1845120"/>
            <a:ext cx="619298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800" b="1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  <a:r>
              <a:rPr lang="en-US" altLang="ko-KR" sz="8800" b="1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8800" b="1" spc="-15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4765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0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" y="0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E84F-7422-A59F-21CE-BF3AC8651A42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 배경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03D6C1-0DC0-2CC4-CE7A-28AEDFA25A6F}"/>
              </a:ext>
            </a:extLst>
          </p:cNvPr>
          <p:cNvSpPr txBox="1"/>
          <p:nvPr/>
        </p:nvSpPr>
        <p:spPr>
          <a:xfrm>
            <a:off x="188918" y="1143133"/>
            <a:ext cx="8266669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현대 사회에서는 디지털 정보 격차가 노화 및 치매로 인해 특히 노년층에게 더 심해지고 있습니다</a:t>
            </a:r>
            <a:r>
              <a:rPr lang="en-US" altLang="ko-KR" sz="14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동시에</a:t>
            </a:r>
            <a:r>
              <a:rPr lang="en-US" altLang="ko-KR" sz="14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4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이러한 층의 디지털 환경에서 가짜뉴스와의 접촉으로 인한 피해가 더 크게 나타나고 있습니다</a:t>
            </a:r>
            <a:r>
              <a:rPr lang="en-US" altLang="ko-KR" sz="14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 </a:t>
            </a:r>
            <a:endParaRPr lang="ko-KR" altLang="en-US" b="0" dirty="0">
              <a:solidFill>
                <a:schemeClr val="bg1"/>
              </a:solidFill>
              <a:effectLst/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b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</a:br>
            <a:endParaRPr lang="ko-KR" altLang="en-US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E72830E-0C5C-CEBE-65AC-574F6DC49733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8BF06F29-4889-FA4C-1E71-A0012F05E9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9994733"/>
              </p:ext>
            </p:extLst>
          </p:nvPr>
        </p:nvGraphicFramePr>
        <p:xfrm>
          <a:off x="319356" y="1753626"/>
          <a:ext cx="4047182" cy="29824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1E343149-0960-679A-0665-BEDC52065E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2725189"/>
              </p:ext>
            </p:extLst>
          </p:nvPr>
        </p:nvGraphicFramePr>
        <p:xfrm>
          <a:off x="4538775" y="1753627"/>
          <a:ext cx="4197178" cy="3048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95B4FC1A-F60D-8D7F-68A7-17CFBEF02563}"/>
              </a:ext>
            </a:extLst>
          </p:cNvPr>
          <p:cNvSpPr txBox="1"/>
          <p:nvPr/>
        </p:nvSpPr>
        <p:spPr>
          <a:xfrm>
            <a:off x="870813" y="4736099"/>
            <a:ext cx="3882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5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기독교윤리실천운동</a:t>
            </a:r>
            <a:r>
              <a:rPr lang="en-US" altLang="ko-KR" sz="1000" spc="-15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“2020 </a:t>
            </a:r>
            <a:r>
              <a:rPr lang="ko-KR" altLang="en-US" sz="1000" spc="-15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한국교회의 사회적 신뢰도조사</a:t>
            </a:r>
            <a:r>
              <a:rPr lang="en-US" altLang="ko-KR" sz="1000" spc="-15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＂</a:t>
            </a:r>
            <a:endParaRPr lang="ko-KR" altLang="en-US" sz="1000" spc="-15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4FBACF-A856-0E25-D930-3905B0EBD902}"/>
              </a:ext>
            </a:extLst>
          </p:cNvPr>
          <p:cNvSpPr txBox="1"/>
          <p:nvPr/>
        </p:nvSpPr>
        <p:spPr>
          <a:xfrm>
            <a:off x="5228903" y="4769186"/>
            <a:ext cx="44360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5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밉소스</a:t>
            </a:r>
            <a:r>
              <a:rPr lang="en-US" altLang="ko-KR" sz="1000" spc="-15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“2019 CIGI-Ipsos Global Survey on Internet Security </a:t>
            </a:r>
            <a:r>
              <a:rPr lang="en-US" altLang="ko-KR" sz="1000" spc="-15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ans</a:t>
            </a:r>
            <a:r>
              <a:rPr lang="en-US" altLang="ko-KR" sz="1000" spc="-15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Trust”</a:t>
            </a:r>
            <a:endParaRPr lang="ko-KR" altLang="en-US" sz="1000" spc="-15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0704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964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E84F-7422-A59F-21CE-BF3AC8651A42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 배경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E72830E-0C5C-CEBE-65AC-574F6DC49733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CBCB9B5-5717-36E1-577E-5FB77A92242B}"/>
              </a:ext>
            </a:extLst>
          </p:cNvPr>
          <p:cNvGrpSpPr/>
          <p:nvPr/>
        </p:nvGrpSpPr>
        <p:grpSpPr>
          <a:xfrm>
            <a:off x="1257462" y="1415504"/>
            <a:ext cx="2958206" cy="3145637"/>
            <a:chOff x="1429745" y="1568521"/>
            <a:chExt cx="2958206" cy="3145637"/>
          </a:xfrm>
        </p:grpSpPr>
        <p:pic>
          <p:nvPicPr>
            <p:cNvPr id="11" name="그림 10" descr="그래픽, 폰트, 상징, 디자인이(가) 표시된 사진&#10;&#10;자동 생성된 설명">
              <a:extLst>
                <a:ext uri="{FF2B5EF4-FFF2-40B4-BE49-F238E27FC236}">
                  <a16:creationId xmlns:a16="http://schemas.microsoft.com/office/drawing/2014/main" id="{5F9DABEC-807F-B06C-BC17-75EFC4015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50536" y="1568521"/>
              <a:ext cx="982684" cy="98268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3843C6B-66DD-A6BF-CDA0-D41E7DBB3AB8}"/>
                </a:ext>
              </a:extLst>
            </p:cNvPr>
            <p:cNvSpPr txBox="1"/>
            <p:nvPr/>
          </p:nvSpPr>
          <p:spPr>
            <a:xfrm>
              <a:off x="1761808" y="2599820"/>
              <a:ext cx="236014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" altLang="ko-KR" b="1" dirty="0">
                  <a:solidFill>
                    <a:srgbClr val="46ADF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  <a:sym typeface="Malgun Gothic"/>
                </a:rPr>
                <a:t>디지털 정보 격차 해소를 통한 </a:t>
              </a:r>
              <a:endParaRPr lang="en-US" altLang="ko" b="1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  <a:sym typeface="Malgun Gothic"/>
              </a:endParaRPr>
            </a:p>
            <a:p>
              <a:pPr algn="ctr"/>
              <a:r>
                <a:rPr lang="ko" altLang="ko-KR" b="1" dirty="0">
                  <a:solidFill>
                    <a:srgbClr val="46ADF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  <a:sym typeface="Malgun Gothic"/>
                </a:rPr>
                <a:t>노년층 보호</a:t>
              </a:r>
              <a:endParaRPr lang="ko-KR" altLang="en-US" b="1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A2B03C2-549A-9561-A7AC-F0CC22F324E3}"/>
                </a:ext>
              </a:extLst>
            </p:cNvPr>
            <p:cNvCxnSpPr>
              <a:cxnSpLocks/>
            </p:cNvCxnSpPr>
            <p:nvPr/>
          </p:nvCxnSpPr>
          <p:spPr>
            <a:xfrm>
              <a:off x="1591688" y="3123039"/>
              <a:ext cx="2634320" cy="0"/>
            </a:xfrm>
            <a:prstGeom prst="line">
              <a:avLst/>
            </a:prstGeom>
            <a:ln w="28575">
              <a:solidFill>
                <a:srgbClr val="46ADF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B9F7931-613C-6001-2B41-3F8A2A0CB909}"/>
                </a:ext>
              </a:extLst>
            </p:cNvPr>
            <p:cNvSpPr txBox="1"/>
            <p:nvPr/>
          </p:nvSpPr>
          <p:spPr>
            <a:xfrm>
              <a:off x="1429745" y="3259914"/>
              <a:ext cx="2958206" cy="14542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" altLang="ko-KR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  <a:cs typeface="Malgun Gothic"/>
                  <a:sym typeface="Malgun Gothic"/>
                </a:rPr>
                <a:t>노화 및 치매 등으로 디지털 정보에 </a:t>
              </a:r>
              <a:endParaRPr lang="en-US" altLang="ko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Malgun Gothic"/>
                <a:sym typeface="Malgun Gothic"/>
              </a:endParaRPr>
            </a:p>
            <a:p>
              <a:pPr algn="ctr">
                <a:lnSpc>
                  <a:spcPct val="150000"/>
                </a:lnSpc>
              </a:pPr>
              <a:r>
                <a:rPr lang="ko" altLang="ko-KR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  <a:cs typeface="Malgun Gothic"/>
                  <a:sym typeface="Malgun Gothic"/>
                </a:rPr>
                <a:t>접근하기 어려운 노년층을 대상으로  가짜뉴스로부터의 피해를 </a:t>
              </a:r>
              <a:endParaRPr lang="en-US" altLang="ko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Malgun Gothic"/>
                <a:sym typeface="Malgun Gothic"/>
              </a:endParaRPr>
            </a:p>
            <a:p>
              <a:pPr algn="ctr">
                <a:lnSpc>
                  <a:spcPct val="150000"/>
                </a:lnSpc>
              </a:pPr>
              <a:r>
                <a:rPr lang="ko" altLang="ko-KR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  <a:cs typeface="Malgun Gothic"/>
                  <a:sym typeface="Malgun Gothic"/>
                </a:rPr>
                <a:t>방지하고 정보 격차를 해소하기 </a:t>
              </a:r>
              <a:endParaRPr lang="en-US" altLang="ko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Malgun Gothic"/>
                <a:sym typeface="Malgun Gothic"/>
              </a:endParaRPr>
            </a:p>
            <a:p>
              <a:pPr algn="ctr">
                <a:lnSpc>
                  <a:spcPct val="150000"/>
                </a:lnSpc>
              </a:pPr>
              <a:r>
                <a:rPr lang="ko" altLang="ko-KR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  <a:cs typeface="Malgun Gothic"/>
                  <a:sym typeface="Malgun Gothic"/>
                </a:rPr>
                <a:t>위한 방안 모색</a:t>
              </a:r>
              <a:endParaRPr lang="ko-KR" altLang="en-US" sz="12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5E14EEF-51BA-A8C2-2125-53D9FB660EE3}"/>
              </a:ext>
            </a:extLst>
          </p:cNvPr>
          <p:cNvGrpSpPr/>
          <p:nvPr/>
        </p:nvGrpSpPr>
        <p:grpSpPr>
          <a:xfrm>
            <a:off x="3949665" y="1361243"/>
            <a:ext cx="4596712" cy="3173033"/>
            <a:chOff x="3968036" y="1514260"/>
            <a:chExt cx="4596712" cy="3173033"/>
          </a:xfrm>
        </p:grpSpPr>
        <p:pic>
          <p:nvPicPr>
            <p:cNvPr id="27" name="그림 26" descr="그래픽, 상징, 폰트, 원이(가) 표시된 사진&#10;&#10;자동 생성된 설명">
              <a:extLst>
                <a:ext uri="{FF2B5EF4-FFF2-40B4-BE49-F238E27FC236}">
                  <a16:creationId xmlns:a16="http://schemas.microsoft.com/office/drawing/2014/main" id="{77B0EE9D-055B-AEE6-EE62-2B2A9F1FE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83756" y="1514260"/>
              <a:ext cx="1000362" cy="1000362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6B02AB-329F-FCD1-0BC6-2FFF5E34E4C5}"/>
                </a:ext>
              </a:extLst>
            </p:cNvPr>
            <p:cNvSpPr txBox="1"/>
            <p:nvPr/>
          </p:nvSpPr>
          <p:spPr>
            <a:xfrm>
              <a:off x="5199861" y="2581333"/>
              <a:ext cx="236014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1466E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미성년자를 위한 </a:t>
              </a:r>
              <a:endParaRPr lang="en-US" altLang="ko-KR" b="1" dirty="0">
                <a:solidFill>
                  <a:srgbClr val="1466E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b="1" dirty="0">
                  <a:solidFill>
                    <a:srgbClr val="1466E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가짜뉴스 피해 방지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5D58DE7-E41E-B8DB-1447-99771D53B463}"/>
                </a:ext>
              </a:extLst>
            </p:cNvPr>
            <p:cNvSpPr txBox="1"/>
            <p:nvPr/>
          </p:nvSpPr>
          <p:spPr>
            <a:xfrm>
              <a:off x="3968036" y="3233049"/>
              <a:ext cx="4596712" cy="14542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09550" lvl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</a:pP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  <a:cs typeface="Malgun Gothic"/>
                  <a:sym typeface="Malgun Gothic"/>
                </a:rPr>
                <a:t>정확한 판단을 하기 어려운 미성년자들이 </a:t>
              </a:r>
              <a:endPara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Malgun Gothic"/>
                <a:sym typeface="Malgun Gothic"/>
              </a:endParaRPr>
            </a:p>
            <a:p>
              <a:pPr marL="209550" lvl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</a:pP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  <a:cs typeface="Malgun Gothic"/>
                  <a:sym typeface="Malgun Gothic"/>
                </a:rPr>
                <a:t>가짜뉴스에 노출됨에 따라 발생하는</a:t>
              </a:r>
              <a:endPara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Malgun Gothic"/>
                <a:sym typeface="Malgun Gothic"/>
              </a:endParaRPr>
            </a:p>
            <a:p>
              <a:pPr marL="209550" lvl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</a:pP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  <a:cs typeface="Malgun Gothic"/>
                  <a:sym typeface="Malgun Gothic"/>
                </a:rPr>
                <a:t> 피해를 예방하기 위한 방법 연구  및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  <a:cs typeface="Malgun Gothic"/>
                  <a:sym typeface="Malgun Gothic"/>
                </a:rPr>
                <a:t> </a:t>
              </a:r>
            </a:p>
            <a:p>
              <a:pPr marL="209550" lvl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</a:pP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  <a:cs typeface="Malgun Gothic"/>
                  <a:sym typeface="Malgun Gothic"/>
                </a:rPr>
                <a:t>교육적 요소를 통한 미성년자들의 </a:t>
              </a:r>
              <a:endPara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Malgun Gothic"/>
                <a:sym typeface="Malgun Gothic"/>
              </a:endParaRPr>
            </a:p>
            <a:p>
              <a:pPr marL="209550" lvl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</a:pP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  <a:cs typeface="Malgun Gothic"/>
                  <a:sym typeface="Malgun Gothic"/>
                </a:rPr>
                <a:t>뉴스 소비 능력 강화에 도움</a:t>
              </a: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EAA3B2EF-4CAD-44D1-E8D5-2C9D13C5680A}"/>
                </a:ext>
              </a:extLst>
            </p:cNvPr>
            <p:cNvCxnSpPr>
              <a:cxnSpLocks/>
            </p:cNvCxnSpPr>
            <p:nvPr/>
          </p:nvCxnSpPr>
          <p:spPr>
            <a:xfrm>
              <a:off x="5038057" y="3123937"/>
              <a:ext cx="2634320" cy="0"/>
            </a:xfrm>
            <a:prstGeom prst="line">
              <a:avLst/>
            </a:prstGeom>
            <a:ln w="28575">
              <a:solidFill>
                <a:srgbClr val="1466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957C9DA-CB70-A2C6-6CC4-768F7E1F4F32}"/>
              </a:ext>
            </a:extLst>
          </p:cNvPr>
          <p:cNvCxnSpPr>
            <a:cxnSpLocks/>
          </p:cNvCxnSpPr>
          <p:nvPr/>
        </p:nvCxnSpPr>
        <p:spPr>
          <a:xfrm>
            <a:off x="4549555" y="1705232"/>
            <a:ext cx="0" cy="2434282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920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E84F-7422-A59F-21CE-BF3AC8651A42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E72830E-0C5C-CEBE-65AC-574F6DC49733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195629A-3D51-35F2-43ED-6AA06DA0390C}"/>
              </a:ext>
            </a:extLst>
          </p:cNvPr>
          <p:cNvGrpSpPr/>
          <p:nvPr/>
        </p:nvGrpSpPr>
        <p:grpSpPr>
          <a:xfrm>
            <a:off x="481914" y="2570215"/>
            <a:ext cx="8057665" cy="474008"/>
            <a:chOff x="481914" y="2471359"/>
            <a:chExt cx="8057665" cy="474008"/>
          </a:xfrm>
        </p:grpSpPr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7A3E2C2C-53DC-CE59-4F38-EBE82A9E9688}"/>
                </a:ext>
              </a:extLst>
            </p:cNvPr>
            <p:cNvSpPr/>
            <p:nvPr/>
          </p:nvSpPr>
          <p:spPr>
            <a:xfrm>
              <a:off x="5552303" y="2471359"/>
              <a:ext cx="2987276" cy="474008"/>
            </a:xfrm>
            <a:custGeom>
              <a:avLst/>
              <a:gdLst>
                <a:gd name="connsiteX0" fmla="*/ 237004 w 2987276"/>
                <a:gd name="connsiteY0" fmla="*/ 0 h 474008"/>
                <a:gd name="connsiteX1" fmla="*/ 2750272 w 2987276"/>
                <a:gd name="connsiteY1" fmla="*/ 0 h 474008"/>
                <a:gd name="connsiteX2" fmla="*/ 2987276 w 2987276"/>
                <a:gd name="connsiteY2" fmla="*/ 237004 h 474008"/>
                <a:gd name="connsiteX3" fmla="*/ 2750272 w 2987276"/>
                <a:gd name="connsiteY3" fmla="*/ 474008 h 474008"/>
                <a:gd name="connsiteX4" fmla="*/ 237004 w 2987276"/>
                <a:gd name="connsiteY4" fmla="*/ 474008 h 474008"/>
                <a:gd name="connsiteX5" fmla="*/ 0 w 2987276"/>
                <a:gd name="connsiteY5" fmla="*/ 237004 h 474008"/>
                <a:gd name="connsiteX6" fmla="*/ 237004 w 2987276"/>
                <a:gd name="connsiteY6" fmla="*/ 0 h 47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87276" h="474008">
                  <a:moveTo>
                    <a:pt x="237004" y="0"/>
                  </a:moveTo>
                  <a:lnTo>
                    <a:pt x="2750272" y="0"/>
                  </a:lnTo>
                  <a:cubicBezTo>
                    <a:pt x="2881166" y="0"/>
                    <a:pt x="2987276" y="106110"/>
                    <a:pt x="2987276" y="237004"/>
                  </a:cubicBezTo>
                  <a:cubicBezTo>
                    <a:pt x="2987276" y="367898"/>
                    <a:pt x="2881166" y="474008"/>
                    <a:pt x="2750272" y="474008"/>
                  </a:cubicBezTo>
                  <a:lnTo>
                    <a:pt x="237004" y="474008"/>
                  </a:lnTo>
                  <a:cubicBezTo>
                    <a:pt x="106110" y="474008"/>
                    <a:pt x="0" y="367898"/>
                    <a:pt x="0" y="237004"/>
                  </a:cubicBezTo>
                  <a:cubicBezTo>
                    <a:pt x="0" y="106110"/>
                    <a:pt x="106110" y="0"/>
                    <a:pt x="237004" y="0"/>
                  </a:cubicBezTo>
                  <a:close/>
                </a:path>
              </a:pathLst>
            </a:custGeom>
            <a:gradFill>
              <a:gsLst>
                <a:gs pos="100000">
                  <a:srgbClr val="46ADFB"/>
                </a:gs>
                <a:gs pos="19000">
                  <a:srgbClr val="093C92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" altLang="ko-KR" dirty="0">
                  <a:solidFill>
                    <a:schemeClr val="bg1"/>
                  </a:solidFill>
                </a:rPr>
                <a:t>유연성 및 확장성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B09B73C1-CF09-A519-E9F2-BD0453B351C9}"/>
                </a:ext>
              </a:extLst>
            </p:cNvPr>
            <p:cNvSpPr/>
            <p:nvPr/>
          </p:nvSpPr>
          <p:spPr>
            <a:xfrm>
              <a:off x="2940575" y="2471359"/>
              <a:ext cx="2987276" cy="474008"/>
            </a:xfrm>
            <a:custGeom>
              <a:avLst/>
              <a:gdLst>
                <a:gd name="connsiteX0" fmla="*/ 237004 w 2987276"/>
                <a:gd name="connsiteY0" fmla="*/ 0 h 474008"/>
                <a:gd name="connsiteX1" fmla="*/ 2750272 w 2987276"/>
                <a:gd name="connsiteY1" fmla="*/ 0 h 474008"/>
                <a:gd name="connsiteX2" fmla="*/ 2987276 w 2987276"/>
                <a:gd name="connsiteY2" fmla="*/ 237004 h 474008"/>
                <a:gd name="connsiteX3" fmla="*/ 2750272 w 2987276"/>
                <a:gd name="connsiteY3" fmla="*/ 474008 h 474008"/>
                <a:gd name="connsiteX4" fmla="*/ 237004 w 2987276"/>
                <a:gd name="connsiteY4" fmla="*/ 474008 h 474008"/>
                <a:gd name="connsiteX5" fmla="*/ 0 w 2987276"/>
                <a:gd name="connsiteY5" fmla="*/ 237004 h 474008"/>
                <a:gd name="connsiteX6" fmla="*/ 237004 w 2987276"/>
                <a:gd name="connsiteY6" fmla="*/ 0 h 47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87276" h="474008">
                  <a:moveTo>
                    <a:pt x="237004" y="0"/>
                  </a:moveTo>
                  <a:lnTo>
                    <a:pt x="2750272" y="0"/>
                  </a:lnTo>
                  <a:cubicBezTo>
                    <a:pt x="2881166" y="0"/>
                    <a:pt x="2987276" y="106110"/>
                    <a:pt x="2987276" y="237004"/>
                  </a:cubicBezTo>
                  <a:cubicBezTo>
                    <a:pt x="2987276" y="367898"/>
                    <a:pt x="2881166" y="474008"/>
                    <a:pt x="2750272" y="474008"/>
                  </a:cubicBezTo>
                  <a:lnTo>
                    <a:pt x="237004" y="474008"/>
                  </a:lnTo>
                  <a:cubicBezTo>
                    <a:pt x="106110" y="474008"/>
                    <a:pt x="0" y="367898"/>
                    <a:pt x="0" y="237004"/>
                  </a:cubicBezTo>
                  <a:cubicBezTo>
                    <a:pt x="0" y="106110"/>
                    <a:pt x="106110" y="0"/>
                    <a:pt x="237004" y="0"/>
                  </a:cubicBezTo>
                  <a:close/>
                </a:path>
              </a:pathLst>
            </a:custGeom>
            <a:solidFill>
              <a:srgbClr val="093C9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" dirty="0">
                  <a:solidFill>
                    <a:schemeClr val="bg1"/>
                  </a:solidFill>
                </a:rPr>
                <a:t>   </a:t>
              </a:r>
              <a:r>
                <a:rPr lang="ko" altLang="ko-KR" dirty="0">
                  <a:solidFill>
                    <a:schemeClr val="bg1"/>
                  </a:solidFill>
                </a:rPr>
                <a:t>사회적 안정 증진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9BFFEDCA-4BA2-1017-9469-765EEB0C0C8F}"/>
                </a:ext>
              </a:extLst>
            </p:cNvPr>
            <p:cNvSpPr/>
            <p:nvPr/>
          </p:nvSpPr>
          <p:spPr>
            <a:xfrm>
              <a:off x="481914" y="2471359"/>
              <a:ext cx="2987276" cy="474008"/>
            </a:xfrm>
            <a:custGeom>
              <a:avLst/>
              <a:gdLst>
                <a:gd name="connsiteX0" fmla="*/ 237004 w 2987276"/>
                <a:gd name="connsiteY0" fmla="*/ 0 h 474008"/>
                <a:gd name="connsiteX1" fmla="*/ 2750272 w 2987276"/>
                <a:gd name="connsiteY1" fmla="*/ 0 h 474008"/>
                <a:gd name="connsiteX2" fmla="*/ 2987276 w 2987276"/>
                <a:gd name="connsiteY2" fmla="*/ 237004 h 474008"/>
                <a:gd name="connsiteX3" fmla="*/ 2750272 w 2987276"/>
                <a:gd name="connsiteY3" fmla="*/ 474008 h 474008"/>
                <a:gd name="connsiteX4" fmla="*/ 237004 w 2987276"/>
                <a:gd name="connsiteY4" fmla="*/ 474008 h 474008"/>
                <a:gd name="connsiteX5" fmla="*/ 0 w 2987276"/>
                <a:gd name="connsiteY5" fmla="*/ 237004 h 474008"/>
                <a:gd name="connsiteX6" fmla="*/ 237004 w 2987276"/>
                <a:gd name="connsiteY6" fmla="*/ 0 h 47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87276" h="474008">
                  <a:moveTo>
                    <a:pt x="237004" y="0"/>
                  </a:moveTo>
                  <a:lnTo>
                    <a:pt x="2750272" y="0"/>
                  </a:lnTo>
                  <a:cubicBezTo>
                    <a:pt x="2881166" y="0"/>
                    <a:pt x="2987276" y="106110"/>
                    <a:pt x="2987276" y="237004"/>
                  </a:cubicBezTo>
                  <a:cubicBezTo>
                    <a:pt x="2987276" y="367898"/>
                    <a:pt x="2881166" y="474008"/>
                    <a:pt x="2750272" y="474008"/>
                  </a:cubicBezTo>
                  <a:lnTo>
                    <a:pt x="237004" y="474008"/>
                  </a:lnTo>
                  <a:cubicBezTo>
                    <a:pt x="106110" y="474008"/>
                    <a:pt x="0" y="367898"/>
                    <a:pt x="0" y="237004"/>
                  </a:cubicBezTo>
                  <a:cubicBezTo>
                    <a:pt x="0" y="106110"/>
                    <a:pt x="106110" y="0"/>
                    <a:pt x="23700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46ADFB"/>
                </a:gs>
                <a:gs pos="93000">
                  <a:srgbClr val="093C9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" altLang="ko-KR" dirty="0">
                  <a:solidFill>
                    <a:schemeClr val="bg1"/>
                  </a:solidFill>
                </a:rPr>
                <a:t>신뢰성 있는 뉴스 소비 촉진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41" name="그림 40" descr="텍스트, 그래픽, 그래픽 디자인, 폰트이(가) 표시된 사진&#10;&#10;자동 생성된 설명">
            <a:extLst>
              <a:ext uri="{FF2B5EF4-FFF2-40B4-BE49-F238E27FC236}">
                <a16:creationId xmlns:a16="http://schemas.microsoft.com/office/drawing/2014/main" id="{1F3D4C38-D64D-248B-9DAD-A3E298925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71" y="3155436"/>
            <a:ext cx="2700000" cy="1800000"/>
          </a:xfrm>
          <a:prstGeom prst="rect">
            <a:avLst/>
          </a:prstGeom>
        </p:spPr>
      </p:pic>
      <p:pic>
        <p:nvPicPr>
          <p:cNvPr id="44" name="그림 43" descr="사람, 의류, 신문, 텍스트이(가) 표시된 사진&#10;&#10;자동 생성된 설명">
            <a:extLst>
              <a:ext uri="{FF2B5EF4-FFF2-40B4-BE49-F238E27FC236}">
                <a16:creationId xmlns:a16="http://schemas.microsoft.com/office/drawing/2014/main" id="{DC3BE4EC-E8F2-2EFA-C9BC-0E2C3DFD22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1322" y="851359"/>
            <a:ext cx="2430608" cy="1620000"/>
          </a:xfrm>
          <a:prstGeom prst="rect">
            <a:avLst/>
          </a:prstGeom>
        </p:spPr>
      </p:pic>
      <p:pic>
        <p:nvPicPr>
          <p:cNvPr id="46" name="그림 45" descr="텍스트, 전자제품, 컴퓨터, 실내이(가) 표시된 사진&#10;&#10;자동 생성된 설명">
            <a:extLst>
              <a:ext uri="{FF2B5EF4-FFF2-40B4-BE49-F238E27FC236}">
                <a16:creationId xmlns:a16="http://schemas.microsoft.com/office/drawing/2014/main" id="{49069322-3F86-6DDD-F7EF-614835FBA9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2971" y="3141667"/>
            <a:ext cx="2700675" cy="18000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0B7A89C-F8BA-AED4-1B16-4A564C7B4D30}"/>
              </a:ext>
            </a:extLst>
          </p:cNvPr>
          <p:cNvSpPr txBox="1"/>
          <p:nvPr/>
        </p:nvSpPr>
        <p:spPr>
          <a:xfrm>
            <a:off x="404883" y="1221823"/>
            <a:ext cx="29101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뉴스 소비자들이 신뢰할 수 있는 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397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정보에 더 빠르게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접근가능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397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가짜뉴스와 진짜뉴스의 구별은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397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공공의 이익을 증진시키고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</a:p>
          <a:p>
            <a:pPr marL="1397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오인된 정보에 기인한 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397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오해나 오남용을 방지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8F61ED9-5C5E-6966-321B-7008ADC5CB55}"/>
              </a:ext>
            </a:extLst>
          </p:cNvPr>
          <p:cNvSpPr txBox="1"/>
          <p:nvPr/>
        </p:nvSpPr>
        <p:spPr>
          <a:xfrm>
            <a:off x="3182213" y="3547604"/>
            <a:ext cx="25039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가짜뉴스는 사회적 불안과 혼란을 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397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야기할 수 있습니다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1397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프로젝트로 신속하고 효과적으로 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397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가짜뉴스를 탐지하여 사회적 안정을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397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유지하고 증진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75AD3E7-B5FD-337C-7C17-0E046DA6EBFC}"/>
              </a:ext>
            </a:extLst>
          </p:cNvPr>
          <p:cNvSpPr txBox="1"/>
          <p:nvPr/>
        </p:nvSpPr>
        <p:spPr>
          <a:xfrm>
            <a:off x="5713970" y="1498821"/>
            <a:ext cx="32031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다양한 언어와 주제에 대해 확장 가능,</a:t>
            </a:r>
            <a:endParaRPr lang="en-US" altLang="ko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미래에 새로운 도전에 대응할 수 있는</a:t>
            </a:r>
            <a:endParaRPr lang="en-US" altLang="ko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유연성을 갖추게 됩니다.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89474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2405</TotalTime>
  <Words>5093</Words>
  <Application>Microsoft Office PowerPoint</Application>
  <PresentationFormat>화면 슬라이드 쇼(16:9)</PresentationFormat>
  <Paragraphs>768</Paragraphs>
  <Slides>61</Slides>
  <Notes>61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7" baseType="lpstr">
      <vt:lpstr>Arial</vt:lpstr>
      <vt:lpstr>Malgun Gothic</vt:lpstr>
      <vt:lpstr>나눔고딕 ExtraBold</vt:lpstr>
      <vt:lpstr>나눔바른고딕 Light</vt:lpstr>
      <vt:lpstr>나눔바른고딕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권지현</dc:creator>
  <cp:lastModifiedBy>박창민</cp:lastModifiedBy>
  <cp:revision>60</cp:revision>
  <dcterms:modified xsi:type="dcterms:W3CDTF">2023-12-26T05:15:20Z</dcterms:modified>
</cp:coreProperties>
</file>